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1"/>
  </p:sldMasterIdLst>
  <p:notesMasterIdLst>
    <p:notesMasterId r:id="rId35"/>
  </p:notesMasterIdLst>
  <p:sldIdLst>
    <p:sldId id="256" r:id="rId2"/>
    <p:sldId id="257" r:id="rId3"/>
    <p:sldId id="258" r:id="rId4"/>
    <p:sldId id="259" r:id="rId5"/>
    <p:sldId id="260" r:id="rId6"/>
    <p:sldId id="261" r:id="rId7"/>
    <p:sldId id="262" r:id="rId8"/>
    <p:sldId id="263" r:id="rId9"/>
    <p:sldId id="289" r:id="rId10"/>
    <p:sldId id="264" r:id="rId11"/>
    <p:sldId id="265" r:id="rId12"/>
    <p:sldId id="266" r:id="rId13"/>
    <p:sldId id="267" r:id="rId14"/>
    <p:sldId id="290" r:id="rId15"/>
    <p:sldId id="268" r:id="rId16"/>
    <p:sldId id="269" r:id="rId17"/>
    <p:sldId id="270" r:id="rId18"/>
    <p:sldId id="291"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5" r:id="rId32"/>
    <p:sldId id="286" r:id="rId33"/>
    <p:sldId id="288" r:id="rId3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0000" autoAdjust="0"/>
  </p:normalViewPr>
  <p:slideViewPr>
    <p:cSldViewPr>
      <p:cViewPr>
        <p:scale>
          <a:sx n="75" d="100"/>
          <a:sy n="75" d="100"/>
        </p:scale>
        <p:origin x="-84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371"/>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5C24A4D9-B826-4F03-AF80-C880A637A754}" type="slidenum">
              <a:rPr lang="en-US"/>
              <a:pPr/>
              <a:t>‹#›</a:t>
            </a:fld>
            <a:endParaRPr lang="en-US"/>
          </a:p>
        </p:txBody>
      </p:sp>
    </p:spTree>
    <p:extLst>
      <p:ext uri="{BB962C8B-B14F-4D97-AF65-F5344CB8AC3E}">
        <p14:creationId xmlns:p14="http://schemas.microsoft.com/office/powerpoint/2010/main" xmlns="" val="18892632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FFE7C2-096B-4A5E-ACD7-E731BFC73499}" type="slidenum">
              <a:rPr lang="en-US"/>
              <a:pPr/>
              <a:t>0</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en-US" u="sng"/>
              <a:t>U.S. Treasury Circular 230 Notice:</a:t>
            </a:r>
            <a:r>
              <a:rPr lang="en-US"/>
              <a:t>  We inform you that, unless expressly stated otherwise, any U.S. federal tax advice contained in this communication, including attachments, is not intended or written to be used, and cannot be used, by any taxpayer for the purpose of avoiding any penalties that may be imposed on such taxpayer by the Internal Revenue Service.  In addition, if any such tax advice is used or referred to by other parties to promote, market, or recommend any transaction or investment, then (i) the advice should be construed as written in connection with the promotion or marketing by others of the transaction(s) or matter(s) addressed in this communication and (ii) the taxpayer should seek advice based on the taxpayer's particular circumstances from an independent tax advisor.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2057400" y="2514600"/>
            <a:ext cx="6705600" cy="1752600"/>
          </a:xfrm>
        </p:spPr>
        <p:txBody>
          <a:bodyPr anchor="t"/>
          <a:lstStyle>
            <a:lvl1pPr algn="r">
              <a:defRPr sz="2400"/>
            </a:lvl1pPr>
          </a:lstStyle>
          <a:p>
            <a:pPr lvl="0"/>
            <a:r>
              <a:rPr lang="en-US" noProof="0" smtClean="0"/>
              <a:t>Click to edit Master title style</a:t>
            </a:r>
          </a:p>
        </p:txBody>
      </p:sp>
      <p:sp>
        <p:nvSpPr>
          <p:cNvPr id="10243" name="Rectangle 3"/>
          <p:cNvSpPr>
            <a:spLocks noGrp="1" noChangeArrowheads="1"/>
          </p:cNvSpPr>
          <p:nvPr>
            <p:ph type="subTitle" idx="1"/>
          </p:nvPr>
        </p:nvSpPr>
        <p:spPr>
          <a:xfrm>
            <a:off x="2066925" y="4648200"/>
            <a:ext cx="6696075" cy="1600200"/>
          </a:xfrm>
        </p:spPr>
        <p:txBody>
          <a:bodyPr/>
          <a:lstStyle>
            <a:lvl1pPr algn="r">
              <a:defRPr sz="1800">
                <a:latin typeface="Arial" charset="0"/>
              </a:defRPr>
            </a:lvl1pPr>
          </a:lstStyle>
          <a:p>
            <a:pPr lvl="0"/>
            <a:r>
              <a:rPr lang="en-US" noProof="0" smtClean="0"/>
              <a:t>Click to edit Master subtitle style</a:t>
            </a:r>
          </a:p>
        </p:txBody>
      </p:sp>
      <p:grpSp>
        <p:nvGrpSpPr>
          <p:cNvPr id="10247" name="Group 7"/>
          <p:cNvGrpSpPr>
            <a:grpSpLocks/>
          </p:cNvGrpSpPr>
          <p:nvPr/>
        </p:nvGrpSpPr>
        <p:grpSpPr bwMode="auto">
          <a:xfrm>
            <a:off x="0" y="0"/>
            <a:ext cx="1828800" cy="6858000"/>
            <a:chOff x="0" y="0"/>
            <a:chExt cx="1296" cy="4320"/>
          </a:xfrm>
        </p:grpSpPr>
        <p:sp>
          <p:nvSpPr>
            <p:cNvPr id="10248" name="Rectangle 8"/>
            <p:cNvSpPr>
              <a:spLocks noChangeArrowheads="1"/>
            </p:cNvSpPr>
            <p:nvPr/>
          </p:nvSpPr>
          <p:spPr bwMode="auto">
            <a:xfrm>
              <a:off x="0" y="0"/>
              <a:ext cx="816" cy="4320"/>
            </a:xfrm>
            <a:prstGeom prst="rect">
              <a:avLst/>
            </a:prstGeom>
            <a:solidFill>
              <a:srgbClr val="7FA0C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249" name="Rectangle 9"/>
            <p:cNvSpPr>
              <a:spLocks noChangeArrowheads="1"/>
            </p:cNvSpPr>
            <p:nvPr/>
          </p:nvSpPr>
          <p:spPr bwMode="auto">
            <a:xfrm>
              <a:off x="816" y="0"/>
              <a:ext cx="480" cy="4320"/>
            </a:xfrm>
            <a:prstGeom prst="rect">
              <a:avLst/>
            </a:prstGeom>
            <a:gradFill rotWithShape="0">
              <a:gsLst>
                <a:gs pos="0">
                  <a:srgbClr val="7FA0C3"/>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spd="med">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48FA979-767C-47D6-A287-93E44AB99769}"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smtClean="0"/>
              <a:t>1699909</a:t>
            </a:r>
            <a:endParaRPr lang="en-US"/>
          </a:p>
        </p:txBody>
      </p:sp>
    </p:spTree>
    <p:extLst>
      <p:ext uri="{BB962C8B-B14F-4D97-AF65-F5344CB8AC3E}">
        <p14:creationId xmlns:p14="http://schemas.microsoft.com/office/powerpoint/2010/main" xmlns="" val="2825873708"/>
      </p:ext>
    </p:extLst>
  </p:cSld>
  <p:clrMapOvr>
    <a:masterClrMapping/>
  </p:clrMapOvr>
  <p:transition spd="med">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0113" y="260350"/>
            <a:ext cx="1755775" cy="5911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81200" y="260350"/>
            <a:ext cx="5116513" cy="591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F3E26AD-319F-4988-BCE9-54845E69BBDE}"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smtClean="0"/>
              <a:t>1699909</a:t>
            </a:r>
            <a:endParaRPr lang="en-US"/>
          </a:p>
        </p:txBody>
      </p:sp>
    </p:spTree>
    <p:extLst>
      <p:ext uri="{BB962C8B-B14F-4D97-AF65-F5344CB8AC3E}">
        <p14:creationId xmlns:p14="http://schemas.microsoft.com/office/powerpoint/2010/main" xmlns="" val="4151485964"/>
      </p:ext>
    </p:extLst>
  </p:cSld>
  <p:clrMapOvr>
    <a:masterClrMapping/>
  </p:clrMapOvr>
  <p:transition spd="med">
    <p:pull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81200" y="260350"/>
            <a:ext cx="7024688"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981200" y="1628775"/>
            <a:ext cx="7010400" cy="4543425"/>
          </a:xfrm>
        </p:spPr>
        <p:txBody>
          <a:bodyPr/>
          <a:lstStyle/>
          <a:p>
            <a:endParaRPr lang="en-US"/>
          </a:p>
        </p:txBody>
      </p:sp>
      <p:sp>
        <p:nvSpPr>
          <p:cNvPr id="4" name="Slide Number Placeholder 3"/>
          <p:cNvSpPr>
            <a:spLocks noGrp="1"/>
          </p:cNvSpPr>
          <p:nvPr>
            <p:ph type="sldNum" sz="quarter" idx="10"/>
          </p:nvPr>
        </p:nvSpPr>
        <p:spPr>
          <a:xfrm>
            <a:off x="8305800" y="6553200"/>
            <a:ext cx="685800" cy="228600"/>
          </a:xfrm>
        </p:spPr>
        <p:txBody>
          <a:bodyPr/>
          <a:lstStyle>
            <a:lvl1pPr>
              <a:defRPr/>
            </a:lvl1pPr>
          </a:lstStyle>
          <a:p>
            <a:fld id="{C4932C20-4558-4524-9AE9-292CDF25083D}" type="slidenum">
              <a:rPr lang="en-US"/>
              <a:pPr/>
              <a:t>‹#›</a:t>
            </a:fld>
            <a:endParaRPr lang="en-US"/>
          </a:p>
        </p:txBody>
      </p:sp>
      <p:sp>
        <p:nvSpPr>
          <p:cNvPr id="5" name="Footer Placeholder 4"/>
          <p:cNvSpPr>
            <a:spLocks noGrp="1"/>
          </p:cNvSpPr>
          <p:nvPr>
            <p:ph type="ftr" sz="quarter" idx="11"/>
          </p:nvPr>
        </p:nvSpPr>
        <p:spPr>
          <a:xfrm>
            <a:off x="1981200" y="6553200"/>
            <a:ext cx="533400" cy="228600"/>
          </a:xfrm>
        </p:spPr>
        <p:txBody>
          <a:bodyPr/>
          <a:lstStyle>
            <a:lvl1pPr>
              <a:defRPr/>
            </a:lvl1pPr>
          </a:lstStyle>
          <a:p>
            <a:r>
              <a:rPr lang="en-US" smtClean="0"/>
              <a:t>1699909</a:t>
            </a:r>
            <a:endParaRPr lang="en-US"/>
          </a:p>
        </p:txBody>
      </p:sp>
    </p:spTree>
    <p:extLst>
      <p:ext uri="{BB962C8B-B14F-4D97-AF65-F5344CB8AC3E}">
        <p14:creationId xmlns:p14="http://schemas.microsoft.com/office/powerpoint/2010/main" xmlns="" val="2601296276"/>
      </p:ext>
    </p:extLst>
  </p:cSld>
  <p:clrMapOvr>
    <a:masterClrMapping/>
  </p:clrMapOvr>
  <p:transition spd="med">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32ADCA2-78D5-4789-92A7-7342B92F6E20}"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smtClean="0"/>
              <a:t>1699909</a:t>
            </a:r>
            <a:endParaRPr lang="en-US"/>
          </a:p>
        </p:txBody>
      </p:sp>
    </p:spTree>
    <p:extLst>
      <p:ext uri="{BB962C8B-B14F-4D97-AF65-F5344CB8AC3E}">
        <p14:creationId xmlns:p14="http://schemas.microsoft.com/office/powerpoint/2010/main" xmlns="" val="2268494153"/>
      </p:ext>
    </p:extLst>
  </p:cSld>
  <p:clrMapOvr>
    <a:masterClrMapping/>
  </p:clrMapOvr>
  <p:transition spd="med">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4814BFB1-6BC4-4FAE-8AD2-EBEAA5AFC17D}"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smtClean="0"/>
              <a:t>1699909</a:t>
            </a:r>
            <a:endParaRPr lang="en-US"/>
          </a:p>
        </p:txBody>
      </p:sp>
    </p:spTree>
    <p:extLst>
      <p:ext uri="{BB962C8B-B14F-4D97-AF65-F5344CB8AC3E}">
        <p14:creationId xmlns:p14="http://schemas.microsoft.com/office/powerpoint/2010/main" xmlns="" val="3583287674"/>
      </p:ext>
    </p:extLst>
  </p:cSld>
  <p:clrMapOvr>
    <a:masterClrMapping/>
  </p:clrMapOvr>
  <p:transition spd="med">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81200" y="1628775"/>
            <a:ext cx="3429000" cy="4543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62600" y="1628775"/>
            <a:ext cx="3429000" cy="4543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42915E2C-4226-42D2-8186-75872067BCFA}"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r>
              <a:rPr lang="en-US" smtClean="0"/>
              <a:t>1699909</a:t>
            </a:r>
            <a:endParaRPr lang="en-US"/>
          </a:p>
        </p:txBody>
      </p:sp>
    </p:spTree>
    <p:extLst>
      <p:ext uri="{BB962C8B-B14F-4D97-AF65-F5344CB8AC3E}">
        <p14:creationId xmlns:p14="http://schemas.microsoft.com/office/powerpoint/2010/main" xmlns="" val="1275978387"/>
      </p:ext>
    </p:extLst>
  </p:cSld>
  <p:clrMapOvr>
    <a:masterClrMapping/>
  </p:clrMapOvr>
  <p:transition spd="med">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8114B332-488B-453B-B975-8433CB19486F}" type="slidenum">
              <a:rPr lang="en-US"/>
              <a:pPr/>
              <a:t>‹#›</a:t>
            </a:fld>
            <a:endParaRPr lang="en-US"/>
          </a:p>
        </p:txBody>
      </p:sp>
      <p:sp>
        <p:nvSpPr>
          <p:cNvPr id="8" name="Footer Placeholder 7"/>
          <p:cNvSpPr>
            <a:spLocks noGrp="1"/>
          </p:cNvSpPr>
          <p:nvPr>
            <p:ph type="ftr" sz="quarter" idx="11"/>
          </p:nvPr>
        </p:nvSpPr>
        <p:spPr/>
        <p:txBody>
          <a:bodyPr/>
          <a:lstStyle>
            <a:lvl1pPr>
              <a:defRPr/>
            </a:lvl1pPr>
          </a:lstStyle>
          <a:p>
            <a:r>
              <a:rPr lang="en-US" smtClean="0"/>
              <a:t>1699909</a:t>
            </a:r>
            <a:endParaRPr lang="en-US"/>
          </a:p>
        </p:txBody>
      </p:sp>
    </p:spTree>
    <p:extLst>
      <p:ext uri="{BB962C8B-B14F-4D97-AF65-F5344CB8AC3E}">
        <p14:creationId xmlns:p14="http://schemas.microsoft.com/office/powerpoint/2010/main" xmlns="" val="1808669154"/>
      </p:ext>
    </p:extLst>
  </p:cSld>
  <p:clrMapOvr>
    <a:masterClrMapping/>
  </p:clrMapOvr>
  <p:transition spd="med">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9A4DE05F-1028-4A13-B300-E941A146D6B0}" type="slidenum">
              <a:rPr lang="en-US"/>
              <a:pPr/>
              <a:t>‹#›</a:t>
            </a:fld>
            <a:endParaRPr lang="en-US"/>
          </a:p>
        </p:txBody>
      </p:sp>
      <p:sp>
        <p:nvSpPr>
          <p:cNvPr id="4" name="Footer Placeholder 3"/>
          <p:cNvSpPr>
            <a:spLocks noGrp="1"/>
          </p:cNvSpPr>
          <p:nvPr>
            <p:ph type="ftr" sz="quarter" idx="11"/>
          </p:nvPr>
        </p:nvSpPr>
        <p:spPr/>
        <p:txBody>
          <a:bodyPr/>
          <a:lstStyle>
            <a:lvl1pPr>
              <a:defRPr/>
            </a:lvl1pPr>
          </a:lstStyle>
          <a:p>
            <a:r>
              <a:rPr lang="en-US" smtClean="0"/>
              <a:t>1699909</a:t>
            </a:r>
            <a:endParaRPr lang="en-US"/>
          </a:p>
        </p:txBody>
      </p:sp>
    </p:spTree>
    <p:extLst>
      <p:ext uri="{BB962C8B-B14F-4D97-AF65-F5344CB8AC3E}">
        <p14:creationId xmlns:p14="http://schemas.microsoft.com/office/powerpoint/2010/main" xmlns="" val="1199428625"/>
      </p:ext>
    </p:extLst>
  </p:cSld>
  <p:clrMapOvr>
    <a:masterClrMapping/>
  </p:clrMapOvr>
  <p:transition spd="med">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88D7C66E-2D8F-452D-AE61-D65CA2FF41C3}" type="slidenum">
              <a:rPr lang="en-US"/>
              <a:pPr/>
              <a:t>‹#›</a:t>
            </a:fld>
            <a:endParaRPr lang="en-US"/>
          </a:p>
        </p:txBody>
      </p:sp>
      <p:sp>
        <p:nvSpPr>
          <p:cNvPr id="3" name="Footer Placeholder 2"/>
          <p:cNvSpPr>
            <a:spLocks noGrp="1"/>
          </p:cNvSpPr>
          <p:nvPr>
            <p:ph type="ftr" sz="quarter" idx="11"/>
          </p:nvPr>
        </p:nvSpPr>
        <p:spPr/>
        <p:txBody>
          <a:bodyPr/>
          <a:lstStyle>
            <a:lvl1pPr>
              <a:defRPr/>
            </a:lvl1pPr>
          </a:lstStyle>
          <a:p>
            <a:r>
              <a:rPr lang="en-US" smtClean="0"/>
              <a:t>1699909</a:t>
            </a:r>
            <a:endParaRPr lang="en-US"/>
          </a:p>
        </p:txBody>
      </p:sp>
    </p:spTree>
    <p:extLst>
      <p:ext uri="{BB962C8B-B14F-4D97-AF65-F5344CB8AC3E}">
        <p14:creationId xmlns:p14="http://schemas.microsoft.com/office/powerpoint/2010/main" xmlns="" val="1883252842"/>
      </p:ext>
    </p:extLst>
  </p:cSld>
  <p:clrMapOvr>
    <a:masterClrMapping/>
  </p:clrMapOvr>
  <p:transition spd="med">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64FFBDEA-E41F-4BD2-BDB2-6561C159CCA4}"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r>
              <a:rPr lang="en-US" smtClean="0"/>
              <a:t>1699909</a:t>
            </a:r>
            <a:endParaRPr lang="en-US"/>
          </a:p>
        </p:txBody>
      </p:sp>
    </p:spTree>
    <p:extLst>
      <p:ext uri="{BB962C8B-B14F-4D97-AF65-F5344CB8AC3E}">
        <p14:creationId xmlns:p14="http://schemas.microsoft.com/office/powerpoint/2010/main" xmlns="" val="3600452657"/>
      </p:ext>
    </p:extLst>
  </p:cSld>
  <p:clrMapOvr>
    <a:masterClrMapping/>
  </p:clrMapOvr>
  <p:transition spd="med">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7101658-C026-4AFA-BA3E-FA78863FBE66}"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r>
              <a:rPr lang="en-US" smtClean="0"/>
              <a:t>1699909</a:t>
            </a:r>
            <a:endParaRPr lang="en-US"/>
          </a:p>
        </p:txBody>
      </p:sp>
    </p:spTree>
    <p:extLst>
      <p:ext uri="{BB962C8B-B14F-4D97-AF65-F5344CB8AC3E}">
        <p14:creationId xmlns:p14="http://schemas.microsoft.com/office/powerpoint/2010/main" xmlns="" val="2676924809"/>
      </p:ext>
    </p:extLst>
  </p:cSld>
  <p:clrMapOvr>
    <a:masterClrMapping/>
  </p:clrMapOvr>
  <p:transition spd="med">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219" name="Group 3"/>
          <p:cNvGrpSpPr>
            <a:grpSpLocks/>
          </p:cNvGrpSpPr>
          <p:nvPr/>
        </p:nvGrpSpPr>
        <p:grpSpPr bwMode="auto">
          <a:xfrm>
            <a:off x="0" y="0"/>
            <a:ext cx="1828800" cy="6858000"/>
            <a:chOff x="0" y="0"/>
            <a:chExt cx="1296" cy="4320"/>
          </a:xfrm>
        </p:grpSpPr>
        <p:sp>
          <p:nvSpPr>
            <p:cNvPr id="9220" name="Rectangle 4"/>
            <p:cNvSpPr>
              <a:spLocks noChangeArrowheads="1"/>
            </p:cNvSpPr>
            <p:nvPr/>
          </p:nvSpPr>
          <p:spPr bwMode="auto">
            <a:xfrm>
              <a:off x="0" y="0"/>
              <a:ext cx="816" cy="4320"/>
            </a:xfrm>
            <a:prstGeom prst="rect">
              <a:avLst/>
            </a:prstGeom>
            <a:solidFill>
              <a:srgbClr val="7FA0C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221" name="Rectangle 5"/>
            <p:cNvSpPr>
              <a:spLocks noChangeArrowheads="1"/>
            </p:cNvSpPr>
            <p:nvPr/>
          </p:nvSpPr>
          <p:spPr bwMode="auto">
            <a:xfrm>
              <a:off x="816" y="0"/>
              <a:ext cx="480" cy="4320"/>
            </a:xfrm>
            <a:prstGeom prst="rect">
              <a:avLst/>
            </a:prstGeom>
            <a:gradFill rotWithShape="0">
              <a:gsLst>
                <a:gs pos="0">
                  <a:srgbClr val="7FA0C3"/>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9223" name="Rectangle 7"/>
          <p:cNvSpPr>
            <a:spLocks noGrp="1" noChangeArrowheads="1"/>
          </p:cNvSpPr>
          <p:nvPr>
            <p:ph type="title"/>
          </p:nvPr>
        </p:nvSpPr>
        <p:spPr bwMode="auto">
          <a:xfrm>
            <a:off x="1981200" y="260350"/>
            <a:ext cx="7024688"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4" name="Rectangle 8"/>
          <p:cNvSpPr>
            <a:spLocks noGrp="1" noChangeArrowheads="1"/>
          </p:cNvSpPr>
          <p:nvPr>
            <p:ph type="body" idx="1"/>
          </p:nvPr>
        </p:nvSpPr>
        <p:spPr bwMode="auto">
          <a:xfrm>
            <a:off x="1981200" y="1628775"/>
            <a:ext cx="7010400" cy="4543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5" name="Rectangle 9"/>
          <p:cNvSpPr>
            <a:spLocks noGrp="1" noChangeArrowheads="1"/>
          </p:cNvSpPr>
          <p:nvPr>
            <p:ph type="sldNum" sz="quarter" idx="4"/>
          </p:nvPr>
        </p:nvSpPr>
        <p:spPr bwMode="auto">
          <a:xfrm>
            <a:off x="8305800" y="6553200"/>
            <a:ext cx="685800"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000"/>
            </a:lvl1pPr>
          </a:lstStyle>
          <a:p>
            <a:fld id="{0E7A448B-77C9-4EF8-9D5F-AA4BD12CD5D5}" type="slidenum">
              <a:rPr lang="en-US"/>
              <a:pPr/>
              <a:t>‹#›</a:t>
            </a:fld>
            <a:endParaRPr lang="en-US"/>
          </a:p>
        </p:txBody>
      </p:sp>
      <p:sp>
        <p:nvSpPr>
          <p:cNvPr id="9226" name="Line 10"/>
          <p:cNvSpPr>
            <a:spLocks noChangeShapeType="1"/>
          </p:cNvSpPr>
          <p:nvPr/>
        </p:nvSpPr>
        <p:spPr bwMode="auto">
          <a:xfrm>
            <a:off x="1981200" y="1524000"/>
            <a:ext cx="7042150" cy="0"/>
          </a:xfrm>
          <a:prstGeom prst="line">
            <a:avLst/>
          </a:prstGeom>
          <a:noFill/>
          <a:ln w="3175">
            <a:solidFill>
              <a:srgbClr val="7FA0C3"/>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
        <p:nvSpPr>
          <p:cNvPr id="9227" name="Rectangle 11"/>
          <p:cNvSpPr>
            <a:spLocks noGrp="1" noChangeArrowheads="1"/>
          </p:cNvSpPr>
          <p:nvPr>
            <p:ph type="ftr" sz="quarter" idx="3"/>
          </p:nvPr>
        </p:nvSpPr>
        <p:spPr bwMode="auto">
          <a:xfrm>
            <a:off x="1981200" y="6553200"/>
            <a:ext cx="533400"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800">
                <a:latin typeface="Arial" charset="0"/>
              </a:defRPr>
            </a:lvl1pPr>
          </a:lstStyle>
          <a:p>
            <a:r>
              <a:rPr lang="en-US" smtClean="0"/>
              <a:t>1699909</a:t>
            </a:r>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spd="med">
    <p:pull dir="r"/>
  </p:transition>
  <p:timing>
    <p:tnLst>
      <p:par>
        <p:cTn id="1" dur="indefinite" restart="never" nodeType="tmRoot"/>
      </p:par>
    </p:tnLst>
  </p:timing>
  <p:hf hdr="0" dt="0"/>
  <p:txStyles>
    <p:titleStyle>
      <a:lvl1pPr algn="l" rtl="0" fontAlgn="base">
        <a:spcBef>
          <a:spcPct val="0"/>
        </a:spcBef>
        <a:spcAft>
          <a:spcPct val="0"/>
        </a:spcAft>
        <a:defRPr sz="3200">
          <a:solidFill>
            <a:schemeClr val="tx2"/>
          </a:solidFill>
          <a:latin typeface="+mj-lt"/>
          <a:ea typeface="+mj-ea"/>
          <a:cs typeface="+mj-cs"/>
        </a:defRPr>
      </a:lvl1pPr>
      <a:lvl2pPr algn="l" rtl="0" fontAlgn="base">
        <a:spcBef>
          <a:spcPct val="0"/>
        </a:spcBef>
        <a:spcAft>
          <a:spcPct val="0"/>
        </a:spcAft>
        <a:defRPr sz="3200">
          <a:solidFill>
            <a:schemeClr val="tx2"/>
          </a:solidFill>
          <a:latin typeface="Impact" pitchFamily="34" charset="0"/>
        </a:defRPr>
      </a:lvl2pPr>
      <a:lvl3pPr algn="l" rtl="0" fontAlgn="base">
        <a:spcBef>
          <a:spcPct val="0"/>
        </a:spcBef>
        <a:spcAft>
          <a:spcPct val="0"/>
        </a:spcAft>
        <a:defRPr sz="3200">
          <a:solidFill>
            <a:schemeClr val="tx2"/>
          </a:solidFill>
          <a:latin typeface="Impact" pitchFamily="34" charset="0"/>
        </a:defRPr>
      </a:lvl3pPr>
      <a:lvl4pPr algn="l" rtl="0" fontAlgn="base">
        <a:spcBef>
          <a:spcPct val="0"/>
        </a:spcBef>
        <a:spcAft>
          <a:spcPct val="0"/>
        </a:spcAft>
        <a:defRPr sz="3200">
          <a:solidFill>
            <a:schemeClr val="tx2"/>
          </a:solidFill>
          <a:latin typeface="Impact" pitchFamily="34" charset="0"/>
        </a:defRPr>
      </a:lvl4pPr>
      <a:lvl5pPr algn="l" rtl="0" fontAlgn="base">
        <a:spcBef>
          <a:spcPct val="0"/>
        </a:spcBef>
        <a:spcAft>
          <a:spcPct val="0"/>
        </a:spcAft>
        <a:defRPr sz="3200">
          <a:solidFill>
            <a:schemeClr val="tx2"/>
          </a:solidFill>
          <a:latin typeface="Impact" pitchFamily="34" charset="0"/>
        </a:defRPr>
      </a:lvl5pPr>
      <a:lvl6pPr marL="457200" algn="l" rtl="0" fontAlgn="base">
        <a:spcBef>
          <a:spcPct val="0"/>
        </a:spcBef>
        <a:spcAft>
          <a:spcPct val="0"/>
        </a:spcAft>
        <a:defRPr sz="3200">
          <a:solidFill>
            <a:schemeClr val="tx2"/>
          </a:solidFill>
          <a:latin typeface="Impact" pitchFamily="34" charset="0"/>
        </a:defRPr>
      </a:lvl6pPr>
      <a:lvl7pPr marL="914400" algn="l" rtl="0" fontAlgn="base">
        <a:spcBef>
          <a:spcPct val="0"/>
        </a:spcBef>
        <a:spcAft>
          <a:spcPct val="0"/>
        </a:spcAft>
        <a:defRPr sz="3200">
          <a:solidFill>
            <a:schemeClr val="tx2"/>
          </a:solidFill>
          <a:latin typeface="Impact" pitchFamily="34" charset="0"/>
        </a:defRPr>
      </a:lvl7pPr>
      <a:lvl8pPr marL="1371600" algn="l" rtl="0" fontAlgn="base">
        <a:spcBef>
          <a:spcPct val="0"/>
        </a:spcBef>
        <a:spcAft>
          <a:spcPct val="0"/>
        </a:spcAft>
        <a:defRPr sz="3200">
          <a:solidFill>
            <a:schemeClr val="tx2"/>
          </a:solidFill>
          <a:latin typeface="Impact" pitchFamily="34" charset="0"/>
        </a:defRPr>
      </a:lvl8pPr>
      <a:lvl9pPr marL="1828800" algn="l" rtl="0" fontAlgn="base">
        <a:spcBef>
          <a:spcPct val="0"/>
        </a:spcBef>
        <a:spcAft>
          <a:spcPct val="0"/>
        </a:spcAft>
        <a:defRPr sz="3200">
          <a:solidFill>
            <a:schemeClr val="tx2"/>
          </a:solidFill>
          <a:latin typeface="Impact" pitchFamily="34" charset="0"/>
        </a:defRPr>
      </a:lvl9pPr>
    </p:titleStyle>
    <p:bodyStyle>
      <a:lvl1pPr algn="l" rtl="0" fontAlgn="base">
        <a:spcBef>
          <a:spcPct val="50000"/>
        </a:spcBef>
        <a:spcAft>
          <a:spcPct val="0"/>
        </a:spcAft>
        <a:buClr>
          <a:schemeClr val="tx1"/>
        </a:buClr>
        <a:defRPr sz="1600">
          <a:solidFill>
            <a:schemeClr val="tx1"/>
          </a:solidFill>
          <a:latin typeface="+mn-lt"/>
          <a:ea typeface="+mn-ea"/>
          <a:cs typeface="+mn-cs"/>
        </a:defRPr>
      </a:lvl1pPr>
      <a:lvl2pPr marL="457200" indent="-342900" algn="l" rtl="0" fontAlgn="base">
        <a:spcBef>
          <a:spcPct val="35000"/>
        </a:spcBef>
        <a:spcAft>
          <a:spcPct val="0"/>
        </a:spcAft>
        <a:buClr>
          <a:schemeClr val="tx1"/>
        </a:buClr>
        <a:buAutoNum type="alphaUcPeriod"/>
        <a:defRPr sz="1600" i="1" u="sng">
          <a:solidFill>
            <a:schemeClr val="tx1"/>
          </a:solidFill>
          <a:latin typeface="+mn-lt"/>
        </a:defRPr>
      </a:lvl2pPr>
      <a:lvl3pPr marL="914400" indent="-342900" algn="l" rtl="0" fontAlgn="base">
        <a:spcBef>
          <a:spcPct val="35000"/>
        </a:spcBef>
        <a:spcAft>
          <a:spcPct val="0"/>
        </a:spcAft>
        <a:buClr>
          <a:schemeClr val="tx1"/>
        </a:buClr>
        <a:buAutoNum type="arabicPeriod"/>
        <a:defRPr sz="1600">
          <a:solidFill>
            <a:schemeClr val="tx1"/>
          </a:solidFill>
          <a:latin typeface="+mn-lt"/>
        </a:defRPr>
      </a:lvl3pPr>
      <a:lvl4pPr marL="1366838" indent="-338138" algn="l" rtl="0" fontAlgn="base">
        <a:spcBef>
          <a:spcPct val="35000"/>
        </a:spcBef>
        <a:spcAft>
          <a:spcPct val="0"/>
        </a:spcAft>
        <a:buClr>
          <a:schemeClr val="tx1"/>
        </a:buClr>
        <a:buAutoNum type="romanLcPeriod"/>
        <a:defRPr sz="1600">
          <a:solidFill>
            <a:schemeClr val="tx1"/>
          </a:solidFill>
          <a:latin typeface="+mn-lt"/>
        </a:defRPr>
      </a:lvl4pPr>
      <a:lvl5pPr marL="1819275" indent="-338138" algn="l" rtl="0" fontAlgn="base">
        <a:spcBef>
          <a:spcPct val="35000"/>
        </a:spcBef>
        <a:spcAft>
          <a:spcPct val="0"/>
        </a:spcAft>
        <a:buClr>
          <a:schemeClr val="tx1"/>
        </a:buClr>
        <a:buFont typeface="Wingdings" pitchFamily="2" charset="2"/>
        <a:buAutoNum type="alphaLcParenR"/>
        <a:defRPr sz="1600">
          <a:solidFill>
            <a:schemeClr val="tx1"/>
          </a:solidFill>
          <a:latin typeface="+mn-lt"/>
        </a:defRPr>
      </a:lvl5pPr>
      <a:lvl6pPr marL="2276475" indent="-338138" algn="l" rtl="0" fontAlgn="base">
        <a:spcBef>
          <a:spcPct val="35000"/>
        </a:spcBef>
        <a:spcAft>
          <a:spcPct val="0"/>
        </a:spcAft>
        <a:buClr>
          <a:schemeClr val="tx1"/>
        </a:buClr>
        <a:buFont typeface="Wingdings" pitchFamily="2" charset="2"/>
        <a:buAutoNum type="alphaLcParenR"/>
        <a:defRPr sz="1600">
          <a:solidFill>
            <a:schemeClr val="tx1"/>
          </a:solidFill>
          <a:latin typeface="+mn-lt"/>
        </a:defRPr>
      </a:lvl6pPr>
      <a:lvl7pPr marL="2733675" indent="-338138" algn="l" rtl="0" fontAlgn="base">
        <a:spcBef>
          <a:spcPct val="35000"/>
        </a:spcBef>
        <a:spcAft>
          <a:spcPct val="0"/>
        </a:spcAft>
        <a:buClr>
          <a:schemeClr val="tx1"/>
        </a:buClr>
        <a:buFont typeface="Wingdings" pitchFamily="2" charset="2"/>
        <a:buAutoNum type="alphaLcParenR"/>
        <a:defRPr sz="1600">
          <a:solidFill>
            <a:schemeClr val="tx1"/>
          </a:solidFill>
          <a:latin typeface="+mn-lt"/>
        </a:defRPr>
      </a:lvl7pPr>
      <a:lvl8pPr marL="3190875" indent="-338138" algn="l" rtl="0" fontAlgn="base">
        <a:spcBef>
          <a:spcPct val="35000"/>
        </a:spcBef>
        <a:spcAft>
          <a:spcPct val="0"/>
        </a:spcAft>
        <a:buClr>
          <a:schemeClr val="tx1"/>
        </a:buClr>
        <a:buFont typeface="Wingdings" pitchFamily="2" charset="2"/>
        <a:buAutoNum type="alphaLcParenR"/>
        <a:defRPr sz="1600">
          <a:solidFill>
            <a:schemeClr val="tx1"/>
          </a:solidFill>
          <a:latin typeface="+mn-lt"/>
        </a:defRPr>
      </a:lvl8pPr>
      <a:lvl9pPr marL="3648075" indent="-338138" algn="l" rtl="0" fontAlgn="base">
        <a:spcBef>
          <a:spcPct val="35000"/>
        </a:spcBef>
        <a:spcAft>
          <a:spcPct val="0"/>
        </a:spcAft>
        <a:buClr>
          <a:schemeClr val="tx1"/>
        </a:buClr>
        <a:buFont typeface="Wingdings" pitchFamily="2" charset="2"/>
        <a:buAutoNum type="alphaLcParen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vdigiorgio@stradley.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019300" y="1066800"/>
            <a:ext cx="6629400" cy="2057400"/>
          </a:xfrm>
        </p:spPr>
        <p:txBody>
          <a:bodyPr/>
          <a:lstStyle/>
          <a:p>
            <a:pPr>
              <a:spcBef>
                <a:spcPct val="900000"/>
              </a:spcBef>
            </a:pPr>
            <a:r>
              <a:rPr lang="en-US" sz="3600" dirty="0" smtClean="0"/>
              <a:t>CHESTER COUNTY ECONOMIC DEVELOPMENT COUNCIL </a:t>
            </a:r>
            <a:r>
              <a:rPr lang="en-US" sz="3600" dirty="0"/>
              <a:t/>
            </a:r>
            <a:br>
              <a:rPr lang="en-US" sz="3600" dirty="0"/>
            </a:br>
            <a:r>
              <a:rPr lang="en-US" sz="2000" dirty="0"/>
              <a:t/>
            </a:r>
            <a:br>
              <a:rPr lang="en-US" sz="2000" dirty="0"/>
            </a:br>
            <a:r>
              <a:rPr lang="en-US" sz="2000" dirty="0" smtClean="0">
                <a:latin typeface="Arial Narrow" pitchFamily="34" charset="0"/>
              </a:rPr>
              <a:t>October 26, 2012</a:t>
            </a:r>
            <a:r>
              <a:rPr lang="en-US" sz="2000" dirty="0"/>
              <a:t/>
            </a:r>
            <a:br>
              <a:rPr lang="en-US" sz="2000" dirty="0"/>
            </a:br>
            <a:r>
              <a:rPr lang="en-US" sz="700" dirty="0"/>
              <a:t/>
            </a:r>
            <a:br>
              <a:rPr lang="en-US" sz="700" dirty="0"/>
            </a:br>
            <a:r>
              <a:rPr lang="en-US" sz="2800" u="sng" dirty="0"/>
              <a:t>The Anatomy of a Tax Exempt Financing</a:t>
            </a:r>
            <a:endParaRPr lang="en-US" sz="2800" baseline="30000" dirty="0"/>
          </a:p>
        </p:txBody>
      </p:sp>
      <p:sp>
        <p:nvSpPr>
          <p:cNvPr id="2051" name="Rectangle 3"/>
          <p:cNvSpPr>
            <a:spLocks noGrp="1" noChangeArrowheads="1"/>
          </p:cNvSpPr>
          <p:nvPr>
            <p:ph type="subTitle" idx="1"/>
          </p:nvPr>
        </p:nvSpPr>
        <p:spPr>
          <a:xfrm>
            <a:off x="1985962" y="3657600"/>
            <a:ext cx="6696075" cy="1447800"/>
          </a:xfrm>
        </p:spPr>
        <p:txBody>
          <a:bodyPr/>
          <a:lstStyle/>
          <a:p>
            <a:pPr>
              <a:lnSpc>
                <a:spcPct val="95000"/>
              </a:lnSpc>
              <a:spcBef>
                <a:spcPct val="0"/>
              </a:spcBef>
            </a:pPr>
            <a:r>
              <a:rPr lang="en-US" sz="1400" dirty="0"/>
              <a:t>Valentino F. DiGiorgio III, Esq. </a:t>
            </a:r>
          </a:p>
          <a:p>
            <a:pPr>
              <a:lnSpc>
                <a:spcPct val="95000"/>
              </a:lnSpc>
              <a:spcBef>
                <a:spcPct val="0"/>
              </a:spcBef>
            </a:pPr>
            <a:r>
              <a:rPr lang="en-US" sz="1400" dirty="0" smtClean="0"/>
              <a:t>Stradley Ronon </a:t>
            </a:r>
            <a:r>
              <a:rPr lang="en-US" sz="1400" dirty="0"/>
              <a:t>Stevens &amp; Young, LLP </a:t>
            </a:r>
          </a:p>
          <a:p>
            <a:pPr>
              <a:lnSpc>
                <a:spcPct val="95000"/>
              </a:lnSpc>
              <a:spcBef>
                <a:spcPct val="0"/>
              </a:spcBef>
            </a:pPr>
            <a:r>
              <a:rPr lang="en-US" sz="1400" dirty="0"/>
              <a:t>610.640.5804</a:t>
            </a:r>
          </a:p>
          <a:p>
            <a:pPr>
              <a:lnSpc>
                <a:spcPct val="95000"/>
              </a:lnSpc>
              <a:spcBef>
                <a:spcPct val="0"/>
              </a:spcBef>
            </a:pPr>
            <a:r>
              <a:rPr lang="en-US" sz="1400" dirty="0">
                <a:hlinkClick r:id="rId3"/>
              </a:rPr>
              <a:t>vdigiorgio@stradley.com</a:t>
            </a:r>
            <a:endParaRPr lang="en-US" sz="1400" dirty="0"/>
          </a:p>
          <a:p>
            <a:pPr>
              <a:lnSpc>
                <a:spcPct val="95000"/>
              </a:lnSpc>
              <a:spcBef>
                <a:spcPct val="0"/>
              </a:spcBef>
            </a:pPr>
            <a:endParaRPr lang="en-US" sz="800" dirty="0"/>
          </a:p>
        </p:txBody>
      </p:sp>
      <p:sp>
        <p:nvSpPr>
          <p:cNvPr id="2" name="TextBox 1"/>
          <p:cNvSpPr txBox="1"/>
          <p:nvPr/>
        </p:nvSpPr>
        <p:spPr>
          <a:xfrm>
            <a:off x="1600200" y="4876800"/>
            <a:ext cx="7162800" cy="1569660"/>
          </a:xfrm>
          <a:prstGeom prst="rect">
            <a:avLst/>
          </a:prstGeom>
          <a:noFill/>
        </p:spPr>
        <p:txBody>
          <a:bodyPr wrap="square" rtlCol="0">
            <a:spAutoFit/>
          </a:bodyPr>
          <a:lstStyle/>
          <a:p>
            <a:r>
              <a:rPr lang="en-US" sz="1200" u="sng" dirty="0">
                <a:latin typeface="Arial" pitchFamily="34" charset="0"/>
                <a:cs typeface="Arial" pitchFamily="34" charset="0"/>
              </a:rPr>
              <a:t>U.S. Treasury Circular 230 Notice</a:t>
            </a:r>
            <a:r>
              <a:rPr lang="en-US" sz="1200" dirty="0">
                <a:latin typeface="Arial" pitchFamily="34" charset="0"/>
                <a:cs typeface="Arial" pitchFamily="34" charset="0"/>
              </a:rPr>
              <a:t>:  We inform you that, unless expressly stated otherwise, any U.S. federal tax advice contained in this communication, including attachments, is not intended or written to be used, and cannot be used, by any taxpayer for the purpose of avoiding any penalties that may be imposed on such taxpayer by the Internal Revenue Service.  In addition, if any such tax advice is used or referred to by other parties to promote, market, or recommend any transaction or investment, then (</a:t>
            </a:r>
            <a:r>
              <a:rPr lang="en-US" sz="1200" dirty="0" err="1">
                <a:latin typeface="Arial" pitchFamily="34" charset="0"/>
                <a:cs typeface="Arial" pitchFamily="34" charset="0"/>
              </a:rPr>
              <a:t>i</a:t>
            </a:r>
            <a:r>
              <a:rPr lang="en-US" sz="1200" dirty="0">
                <a:latin typeface="Arial" pitchFamily="34" charset="0"/>
                <a:cs typeface="Arial" pitchFamily="34" charset="0"/>
              </a:rPr>
              <a:t>) the advice should be construed as written in connection with the promotion or marketing by others of the transaction(s) or matter(s) addressed in this communication and (ii) the taxpayer should seek advice based on the taxpayer's particular circumstances from an independent tax advisor. </a:t>
            </a:r>
          </a:p>
        </p:txBody>
      </p:sp>
    </p:spTree>
  </p:cSld>
  <p:clrMapOvr>
    <a:masterClrMapping/>
  </p:clrMapOvr>
  <p:transition spd="med">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CC1F63C-8642-47FD-9F1E-D10AFF1B7DEB}" type="slidenum">
              <a:rPr lang="en-US"/>
              <a:pPr/>
              <a:t>9</a:t>
            </a:fld>
            <a:endParaRPr lang="en-US"/>
          </a:p>
        </p:txBody>
      </p:sp>
      <p:sp>
        <p:nvSpPr>
          <p:cNvPr id="5" name="Footer Placeholder 4"/>
          <p:cNvSpPr>
            <a:spLocks noGrp="1"/>
          </p:cNvSpPr>
          <p:nvPr>
            <p:ph type="ftr" sz="quarter" idx="11"/>
          </p:nvPr>
        </p:nvSpPr>
        <p:spPr>
          <a:xfrm>
            <a:off x="1981200" y="6553200"/>
            <a:ext cx="609600" cy="228600"/>
          </a:xfrm>
        </p:spPr>
        <p:txBody>
          <a:bodyPr/>
          <a:lstStyle/>
          <a:p>
            <a:r>
              <a:rPr lang="en-US" dirty="0" smtClean="0"/>
              <a:t>1699909</a:t>
            </a:r>
            <a:endParaRPr lang="en-US" dirty="0"/>
          </a:p>
        </p:txBody>
      </p:sp>
      <p:sp>
        <p:nvSpPr>
          <p:cNvPr id="22530" name="Rectangle 2"/>
          <p:cNvSpPr>
            <a:spLocks noGrp="1" noChangeArrowheads="1"/>
          </p:cNvSpPr>
          <p:nvPr>
            <p:ph type="title"/>
          </p:nvPr>
        </p:nvSpPr>
        <p:spPr/>
        <p:txBody>
          <a:bodyPr/>
          <a:lstStyle/>
          <a:p>
            <a:r>
              <a:rPr lang="en-US" dirty="0"/>
              <a:t>I.  Description of Process </a:t>
            </a:r>
            <a:r>
              <a:rPr lang="en-US" sz="1600" i="1" dirty="0">
                <a:latin typeface="Arial" charset="0"/>
              </a:rPr>
              <a:t>(continued)</a:t>
            </a:r>
          </a:p>
        </p:txBody>
      </p:sp>
      <p:sp>
        <p:nvSpPr>
          <p:cNvPr id="22531" name="Rectangle 3"/>
          <p:cNvSpPr>
            <a:spLocks noGrp="1" noChangeArrowheads="1"/>
          </p:cNvSpPr>
          <p:nvPr>
            <p:ph type="body" idx="1"/>
          </p:nvPr>
        </p:nvSpPr>
        <p:spPr/>
        <p:txBody>
          <a:bodyPr/>
          <a:lstStyle/>
          <a:p>
            <a:pPr lvl="1" indent="-333375">
              <a:buFontTx/>
              <a:buAutoNum type="alphaUcPeriod" startAt="6"/>
            </a:pPr>
            <a:r>
              <a:rPr lang="en-US" dirty="0"/>
              <a:t>Public Bond Issues versus Private Placement</a:t>
            </a:r>
            <a:r>
              <a:rPr lang="en-US" i="0" u="none" dirty="0"/>
              <a:t>. </a:t>
            </a:r>
            <a:endParaRPr lang="en-US" i="0" u="none" dirty="0" smtClean="0"/>
          </a:p>
          <a:p>
            <a:pPr marL="803275" lvl="1" indent="-346075">
              <a:buAutoNum type="arabicPeriod"/>
            </a:pPr>
            <a:r>
              <a:rPr lang="en-US" i="0" u="none" dirty="0" smtClean="0"/>
              <a:t>The borrower </a:t>
            </a:r>
            <a:r>
              <a:rPr lang="en-US" i="0" u="none" dirty="0"/>
              <a:t>must </a:t>
            </a:r>
            <a:r>
              <a:rPr lang="en-US" i="0" u="none" dirty="0" smtClean="0"/>
              <a:t>select </a:t>
            </a:r>
            <a:r>
              <a:rPr lang="en-US" i="0" u="none" dirty="0"/>
              <a:t>between either a publicly offered bond or a privately placed note. Publicly offered bonds involve a larger financing team and increased costs but often yield significant interest rate advantages.  Privately placed notes usually take the form of a typical bank financing. </a:t>
            </a:r>
            <a:endParaRPr lang="en-US" i="0" u="none" dirty="0" smtClean="0"/>
          </a:p>
          <a:p>
            <a:pPr marL="803275" lvl="1" indent="-346075">
              <a:buAutoNum type="arabicPeriod"/>
            </a:pPr>
            <a:r>
              <a:rPr lang="en-US" i="0" u="none" dirty="0" smtClean="0"/>
              <a:t>While </a:t>
            </a:r>
            <a:r>
              <a:rPr lang="en-US" i="0" u="none" dirty="0"/>
              <a:t>privately placed note transactions typically involve a lower cost of issuance, the interest rates are generally higher than those obtained in publicly offered bond transactions</a:t>
            </a:r>
            <a:r>
              <a:rPr lang="en-US" i="0" u="none" dirty="0" smtClean="0"/>
              <a:t>.</a:t>
            </a:r>
          </a:p>
          <a:p>
            <a:pPr marL="803275" lvl="1" indent="-346075">
              <a:buFontTx/>
              <a:buNone/>
            </a:pPr>
            <a:r>
              <a:rPr lang="en-US" i="0" u="none" dirty="0" smtClean="0"/>
              <a:t>3.</a:t>
            </a:r>
            <a:r>
              <a:rPr lang="en-US" i="0" u="none" dirty="0"/>
              <a:t>	Public bond issues may also require a rating from a rating agency, such as Moody’s or Standard &amp; </a:t>
            </a:r>
            <a:r>
              <a:rPr lang="en-US" i="0" u="none" dirty="0" smtClean="0"/>
              <a:t>Poor’s</a:t>
            </a:r>
            <a:r>
              <a:rPr lang="en-US" i="0" u="none" dirty="0"/>
              <a:t>. Also, depending on its creditworthiness, the borrower may have to obtain credit enhancement such as a letter of credit or bond insurance backing up the repayment of the bonds.</a:t>
            </a:r>
          </a:p>
          <a:p>
            <a:pPr lvl="1" indent="-333375">
              <a:buFontTx/>
              <a:buAutoNum type="alphaUcPeriod" startAt="6"/>
            </a:pPr>
            <a:endParaRPr lang="en-US" i="0" u="none" dirty="0"/>
          </a:p>
        </p:txBody>
      </p:sp>
    </p:spTree>
  </p:cSld>
  <p:clrMapOvr>
    <a:masterClrMapping/>
  </p:clrMapOvr>
  <p:transition spd="med">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3"/>
          <p:cNvSpPr>
            <a:spLocks noGrp="1"/>
          </p:cNvSpPr>
          <p:nvPr>
            <p:ph type="sldNum" sz="quarter" idx="10"/>
          </p:nvPr>
        </p:nvSpPr>
        <p:spPr/>
        <p:txBody>
          <a:bodyPr/>
          <a:lstStyle/>
          <a:p>
            <a:fld id="{2968A7AB-8B9C-4EF8-BD4F-FE176546E528}" type="slidenum">
              <a:rPr lang="en-US"/>
              <a:pPr/>
              <a:t>10</a:t>
            </a:fld>
            <a:endParaRPr lang="en-US"/>
          </a:p>
        </p:txBody>
      </p:sp>
      <p:sp>
        <p:nvSpPr>
          <p:cNvPr id="23617" name="Rectangle 65"/>
          <p:cNvSpPr>
            <a:spLocks noGrp="1" noChangeArrowheads="1"/>
          </p:cNvSpPr>
          <p:nvPr>
            <p:ph type="title"/>
          </p:nvPr>
        </p:nvSpPr>
        <p:spPr/>
        <p:txBody>
          <a:bodyPr/>
          <a:lstStyle/>
          <a:p>
            <a:r>
              <a:rPr lang="en-US" dirty="0"/>
              <a:t>I.  Description of Process </a:t>
            </a:r>
            <a:r>
              <a:rPr lang="en-US" sz="1600" i="1" dirty="0">
                <a:latin typeface="Arial" charset="0"/>
              </a:rPr>
              <a:t>(continued)</a:t>
            </a:r>
          </a:p>
        </p:txBody>
      </p:sp>
      <p:graphicFrame>
        <p:nvGraphicFramePr>
          <p:cNvPr id="23629" name="Group 77"/>
          <p:cNvGraphicFramePr>
            <a:graphicFrameLocks noGrp="1"/>
          </p:cNvGraphicFramePr>
          <p:nvPr>
            <p:ph idx="1"/>
          </p:nvPr>
        </p:nvGraphicFramePr>
        <p:xfrm>
          <a:off x="1981200" y="1881188"/>
          <a:ext cx="7010400" cy="4212273"/>
        </p:xfrm>
        <a:graphic>
          <a:graphicData uri="http://schemas.openxmlformats.org/drawingml/2006/table">
            <a:tbl>
              <a:tblPr/>
              <a:tblGrid>
                <a:gridCol w="1905000"/>
                <a:gridCol w="2363788"/>
                <a:gridCol w="2741612"/>
              </a:tblGrid>
              <a:tr h="228600">
                <a:tc>
                  <a:txBody>
                    <a:bodyPr/>
                    <a:lstStyle/>
                    <a:p>
                      <a:pPr marL="0" marR="0" lvl="0" indent="0" algn="l" defTabSz="914400" rtl="0" eaLnBrk="1" fontAlgn="base" latinLnBrk="0" hangingPunct="1">
                        <a:lnSpc>
                          <a:spcPct val="100000"/>
                        </a:lnSpc>
                        <a:spcBef>
                          <a:spcPct val="50000"/>
                        </a:spcBef>
                        <a:spcAft>
                          <a:spcPct val="0"/>
                        </a:spcAft>
                        <a:buClr>
                          <a:schemeClr val="tx1"/>
                        </a:buClr>
                        <a:buSzTx/>
                        <a:buFontTx/>
                        <a:buNone/>
                        <a:tabLst/>
                      </a:pPr>
                      <a:endParaRPr kumimoji="0" lang="en-US" sz="1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cs typeface="Times New Roman" pitchFamily="18" charset="0"/>
                        </a:rPr>
                        <a:t>Public Bond Issue</a:t>
                      </a:r>
                      <a:endParaRPr kumimoji="0" lang="en-US" sz="1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cs typeface="Times New Roman" pitchFamily="18" charset="0"/>
                        </a:rPr>
                        <a:t>Private Placement</a:t>
                      </a:r>
                      <a:endParaRPr kumimoji="0" lang="en-US" sz="1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2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cs typeface="Times New Roman" pitchFamily="18" charset="0"/>
                        </a:rPr>
                        <a:t>Advantages</a:t>
                      </a:r>
                      <a:endParaRPr kumimoji="0" lang="en-US" sz="1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3363" marR="0" lvl="0" indent="-233363" algn="l" defTabSz="914400" rtl="0" eaLnBrk="1" fontAlgn="base" latinLnBrk="0" hangingPunct="1">
                        <a:lnSpc>
                          <a:spcPct val="100000"/>
                        </a:lnSpc>
                        <a:spcBef>
                          <a:spcPct val="0"/>
                        </a:spcBef>
                        <a:spcAft>
                          <a:spcPct val="0"/>
                        </a:spcAft>
                        <a:buClrTx/>
                        <a:buSzTx/>
                        <a:buFont typeface="Symbol" pitchFamily="18" charset="2"/>
                        <a:buChar char=""/>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Potential to borrow significant amounts at a very low interest rate</a:t>
                      </a:r>
                    </a:p>
                    <a:p>
                      <a:pPr marL="233363" marR="0" lvl="0" indent="-233363"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Flexibility of financing options</a:t>
                      </a:r>
                      <a:endParaRPr kumimoji="0" lang="en-US" sz="1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3363" marR="0" lvl="0" indent="-233363" algn="l" defTabSz="914400" rtl="0" eaLnBrk="1" fontAlgn="base" latinLnBrk="0" hangingPunct="1">
                        <a:lnSpc>
                          <a:spcPct val="100000"/>
                        </a:lnSpc>
                        <a:spcBef>
                          <a:spcPct val="0"/>
                        </a:spcBef>
                        <a:spcAft>
                          <a:spcPct val="0"/>
                        </a:spcAft>
                        <a:buClrTx/>
                        <a:buSzTx/>
                        <a:buFont typeface="Symbol" pitchFamily="18" charset="2"/>
                        <a:buChar char=""/>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Less complex</a:t>
                      </a:r>
                    </a:p>
                    <a:p>
                      <a:pPr marL="233363" marR="0" lvl="0" indent="-233363"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Shorter time period to close</a:t>
                      </a:r>
                    </a:p>
                    <a:p>
                      <a:pPr marL="233363" marR="0" lvl="0" indent="-233363"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Less disclosure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22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cs typeface="Times New Roman" pitchFamily="18" charset="0"/>
                        </a:rPr>
                        <a:t>Disadvantages</a:t>
                      </a:r>
                      <a:endParaRPr kumimoji="0" lang="en-US" sz="1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3363" marR="0" lvl="0" indent="-233363" algn="l" defTabSz="914400" rtl="0" eaLnBrk="1" fontAlgn="base" latinLnBrk="0" hangingPunct="1">
                        <a:lnSpc>
                          <a:spcPct val="100000"/>
                        </a:lnSpc>
                        <a:spcBef>
                          <a:spcPct val="0"/>
                        </a:spcBef>
                        <a:spcAft>
                          <a:spcPct val="0"/>
                        </a:spcAft>
                        <a:buClrTx/>
                        <a:buSzTx/>
                        <a:buFont typeface="Symbol" pitchFamily="18" charset="2"/>
                        <a:buChar char=""/>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Higher cost of issuance</a:t>
                      </a:r>
                    </a:p>
                    <a:p>
                      <a:pPr marL="233363" marR="0" lvl="0" indent="-233363"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Complexity</a:t>
                      </a:r>
                    </a:p>
                    <a:p>
                      <a:pPr marL="233363" marR="0" lvl="0" indent="-233363"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Disclosure</a:t>
                      </a:r>
                    </a:p>
                    <a:p>
                      <a:pPr marL="233363" marR="0" lvl="0" indent="-233363"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Official statement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33363" marR="0" lvl="0" indent="-233363" algn="l" defTabSz="914400" rtl="0" eaLnBrk="1" fontAlgn="base" latinLnBrk="0" hangingPunct="1">
                        <a:lnSpc>
                          <a:spcPct val="100000"/>
                        </a:lnSpc>
                        <a:spcBef>
                          <a:spcPct val="0"/>
                        </a:spcBef>
                        <a:spcAft>
                          <a:spcPct val="0"/>
                        </a:spcAft>
                        <a:buClrTx/>
                        <a:buSzTx/>
                        <a:buFont typeface="Symbol" pitchFamily="18" charset="2"/>
                        <a:buChar char=""/>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Longer time period to recover costs</a:t>
                      </a:r>
                    </a:p>
                    <a:p>
                      <a:pPr marL="233363" marR="0" lvl="0" indent="-233363"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Higher interest rate than public bond issue </a:t>
                      </a:r>
                    </a:p>
                    <a:p>
                      <a:pPr marL="233363" marR="0" lvl="0" indent="-233363"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Lower amount of finance</a:t>
                      </a:r>
                      <a:endParaRPr kumimoji="0" lang="en-US" sz="1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Footer Placeholder 1"/>
          <p:cNvSpPr>
            <a:spLocks noGrp="1"/>
          </p:cNvSpPr>
          <p:nvPr>
            <p:ph type="ftr" sz="quarter" idx="11"/>
          </p:nvPr>
        </p:nvSpPr>
        <p:spPr>
          <a:xfrm>
            <a:off x="1981200" y="6553200"/>
            <a:ext cx="609600" cy="228600"/>
          </a:xfrm>
        </p:spPr>
        <p:txBody>
          <a:bodyPr/>
          <a:lstStyle/>
          <a:p>
            <a:r>
              <a:rPr lang="en-US" dirty="0" smtClean="0"/>
              <a:t>1699909</a:t>
            </a:r>
            <a:endParaRPr lang="en-US" dirty="0"/>
          </a:p>
        </p:txBody>
      </p:sp>
    </p:spTree>
  </p:cSld>
  <p:clrMapOvr>
    <a:masterClrMapping/>
  </p:clrMapOvr>
  <p:transition spd="med">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CCD2C2B-1D6B-4005-83BB-248BFA5C7836}" type="slidenum">
              <a:rPr lang="en-US"/>
              <a:pPr/>
              <a:t>11</a:t>
            </a:fld>
            <a:endParaRPr lang="en-US"/>
          </a:p>
        </p:txBody>
      </p:sp>
      <p:sp>
        <p:nvSpPr>
          <p:cNvPr id="25602" name="Rectangle 2"/>
          <p:cNvSpPr>
            <a:spLocks noGrp="1" noChangeArrowheads="1"/>
          </p:cNvSpPr>
          <p:nvPr>
            <p:ph type="title"/>
          </p:nvPr>
        </p:nvSpPr>
        <p:spPr/>
        <p:txBody>
          <a:bodyPr/>
          <a:lstStyle/>
          <a:p>
            <a:r>
              <a:rPr lang="en-US"/>
              <a:t>I.  Description of Process </a:t>
            </a:r>
            <a:r>
              <a:rPr lang="en-US" sz="1600" i="1">
                <a:latin typeface="Arial" charset="0"/>
              </a:rPr>
              <a:t>(continued)</a:t>
            </a:r>
          </a:p>
        </p:txBody>
      </p:sp>
      <p:sp>
        <p:nvSpPr>
          <p:cNvPr id="25603" name="Rectangle 3"/>
          <p:cNvSpPr>
            <a:spLocks noGrp="1" noChangeArrowheads="1"/>
          </p:cNvSpPr>
          <p:nvPr>
            <p:ph type="body" idx="1"/>
          </p:nvPr>
        </p:nvSpPr>
        <p:spPr/>
        <p:txBody>
          <a:bodyPr/>
          <a:lstStyle/>
          <a:p>
            <a:pPr lvl="1">
              <a:buFontTx/>
              <a:buAutoNum type="alphaUcPeriod" startAt="7"/>
            </a:pPr>
            <a:r>
              <a:rPr lang="en-US" dirty="0"/>
              <a:t>Single Application for Assistance</a:t>
            </a:r>
            <a:r>
              <a:rPr lang="en-US" i="0" u="none" dirty="0"/>
              <a:t>. Once the financing team and the </a:t>
            </a:r>
            <a:r>
              <a:rPr lang="en-US" i="0" u="none" dirty="0" smtClean="0"/>
              <a:t>Authority </a:t>
            </a:r>
            <a:r>
              <a:rPr lang="en-US" i="0" u="none" dirty="0"/>
              <a:t>have been </a:t>
            </a:r>
            <a:r>
              <a:rPr lang="en-US" i="0" u="none" dirty="0" smtClean="0"/>
              <a:t>identified, </a:t>
            </a:r>
            <a:r>
              <a:rPr lang="en-US" i="0" u="none" dirty="0"/>
              <a:t>then a Pennsylvania Department of Community and Economic Development (“DCED”) Single Application for Assistance must be prepared by the borrower for submission to the Authority. The Authority’s counsel and borrower’s counsel will provide the borrower with assistance in completing the application. </a:t>
            </a:r>
          </a:p>
          <a:p>
            <a:pPr lvl="1">
              <a:buFontTx/>
              <a:buAutoNum type="alphaUcPeriod" startAt="7"/>
            </a:pPr>
            <a:r>
              <a:rPr lang="en-US" dirty="0"/>
              <a:t>TEFRA Hearing</a:t>
            </a:r>
            <a:r>
              <a:rPr lang="en-US" u="none" dirty="0"/>
              <a:t>.</a:t>
            </a:r>
            <a:r>
              <a:rPr lang="en-US" i="0" u="none" dirty="0"/>
              <a:t> The Authority then conducts what is known as a TEFRA hearing.  This is a public hearing in which the financing is discussed and pursuant to which the public has an opportunity to comment. This hearing, held before the Authority officers, must be held not more than 14 days after notice is given in a newspaper of general publication for the jurisdiction </a:t>
            </a:r>
            <a:r>
              <a:rPr lang="en-US" i="0" u="none" dirty="0" smtClean="0"/>
              <a:t>in </a:t>
            </a:r>
            <a:r>
              <a:rPr lang="en-US" i="0" u="none" dirty="0"/>
              <a:t>which the project is located and in which the </a:t>
            </a:r>
            <a:r>
              <a:rPr lang="en-US" i="0" u="none" dirty="0" smtClean="0"/>
              <a:t>Authority </a:t>
            </a:r>
            <a:r>
              <a:rPr lang="en-US" i="0" u="none" dirty="0"/>
              <a:t>is located. At this </a:t>
            </a:r>
            <a:r>
              <a:rPr lang="en-US" i="0" u="none" dirty="0" smtClean="0"/>
              <a:t>hearing, </a:t>
            </a:r>
            <a:r>
              <a:rPr lang="en-US" i="0" u="none" dirty="0"/>
              <a:t>the Authority officially authorizes its sponsorship of the financing project and its role as the conduit borrower.</a:t>
            </a:r>
          </a:p>
        </p:txBody>
      </p:sp>
      <p:sp>
        <p:nvSpPr>
          <p:cNvPr id="2" name="Footer Placeholder 1"/>
          <p:cNvSpPr>
            <a:spLocks noGrp="1"/>
          </p:cNvSpPr>
          <p:nvPr>
            <p:ph type="ftr" sz="quarter" idx="11"/>
          </p:nvPr>
        </p:nvSpPr>
        <p:spPr>
          <a:xfrm>
            <a:off x="1981200" y="6553200"/>
            <a:ext cx="609600" cy="228600"/>
          </a:xfrm>
        </p:spPr>
        <p:txBody>
          <a:bodyPr/>
          <a:lstStyle/>
          <a:p>
            <a:r>
              <a:rPr lang="en-US" dirty="0" smtClean="0"/>
              <a:t>1699909</a:t>
            </a:r>
            <a:endParaRPr lang="en-US" dirty="0"/>
          </a:p>
        </p:txBody>
      </p:sp>
    </p:spTree>
  </p:cSld>
  <p:clrMapOvr>
    <a:masterClrMapping/>
  </p:clrMapOvr>
  <p:transition spd="med">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76D6BC2-954C-4EDA-8016-3C14C2EFCCD3}" type="slidenum">
              <a:rPr lang="en-US"/>
              <a:pPr/>
              <a:t>12</a:t>
            </a:fld>
            <a:endParaRPr lang="en-US"/>
          </a:p>
        </p:txBody>
      </p:sp>
      <p:sp>
        <p:nvSpPr>
          <p:cNvPr id="26626" name="Rectangle 2"/>
          <p:cNvSpPr>
            <a:spLocks noGrp="1" noChangeArrowheads="1"/>
          </p:cNvSpPr>
          <p:nvPr>
            <p:ph type="title"/>
          </p:nvPr>
        </p:nvSpPr>
        <p:spPr/>
        <p:txBody>
          <a:bodyPr/>
          <a:lstStyle/>
          <a:p>
            <a:r>
              <a:rPr lang="en-US"/>
              <a:t>I.  Description of Process </a:t>
            </a:r>
            <a:r>
              <a:rPr lang="en-US" sz="1600" i="1">
                <a:latin typeface="Arial" charset="0"/>
              </a:rPr>
              <a:t>(continued)</a:t>
            </a:r>
          </a:p>
        </p:txBody>
      </p:sp>
      <p:sp>
        <p:nvSpPr>
          <p:cNvPr id="26627" name="Rectangle 3"/>
          <p:cNvSpPr>
            <a:spLocks noGrp="1" noChangeArrowheads="1"/>
          </p:cNvSpPr>
          <p:nvPr>
            <p:ph type="body" idx="1"/>
          </p:nvPr>
        </p:nvSpPr>
        <p:spPr/>
        <p:txBody>
          <a:bodyPr/>
          <a:lstStyle/>
          <a:p>
            <a:pPr lvl="1">
              <a:buFontTx/>
              <a:buAutoNum type="alphaUcPeriod" startAt="9"/>
            </a:pPr>
            <a:r>
              <a:rPr lang="en-US" dirty="0"/>
              <a:t>Bond/Note Counsel</a:t>
            </a:r>
            <a:r>
              <a:rPr lang="en-US" i="0" u="none" dirty="0"/>
              <a:t>.</a:t>
            </a:r>
            <a:endParaRPr lang="en-US" dirty="0"/>
          </a:p>
          <a:p>
            <a:pPr marL="803275" lvl="2" indent="-346075"/>
            <a:r>
              <a:rPr lang="en-US" dirty="0"/>
              <a:t>The role of bond counsel is to ensure that the bonds or note being issued and the use of the proceeds thereof comply with the requirements of the Code.  </a:t>
            </a:r>
          </a:p>
          <a:p>
            <a:pPr marL="803275" lvl="2" indent="-346075"/>
            <a:r>
              <a:rPr lang="en-US" dirty="0"/>
              <a:t>Bond counsel will deliver an opinion to the bondholders or purchasers of the note to the effect that interest on the bonds or note is exempt from state and federal income taxes.  </a:t>
            </a:r>
          </a:p>
          <a:p>
            <a:pPr marL="803275" lvl="2" indent="-346075"/>
            <a:r>
              <a:rPr lang="en-US" dirty="0" smtClean="0"/>
              <a:t>In order to be able to give this opinion, bond counsel needs to perform due diligence on the borrower to ensure its status as a 501(c)(3) entity and that the facility being financed complies with the restrictions and limitations of the Code.</a:t>
            </a:r>
          </a:p>
        </p:txBody>
      </p:sp>
      <p:sp>
        <p:nvSpPr>
          <p:cNvPr id="2" name="Footer Placeholder 1"/>
          <p:cNvSpPr>
            <a:spLocks noGrp="1"/>
          </p:cNvSpPr>
          <p:nvPr>
            <p:ph type="ftr" sz="quarter" idx="11"/>
          </p:nvPr>
        </p:nvSpPr>
        <p:spPr>
          <a:xfrm>
            <a:off x="1981200" y="6553200"/>
            <a:ext cx="685800" cy="228600"/>
          </a:xfrm>
        </p:spPr>
        <p:txBody>
          <a:bodyPr/>
          <a:lstStyle/>
          <a:p>
            <a:r>
              <a:rPr lang="en-US" dirty="0" smtClean="0"/>
              <a:t>1699909</a:t>
            </a:r>
            <a:endParaRPr lang="en-US" dirty="0"/>
          </a:p>
        </p:txBody>
      </p:sp>
    </p:spTree>
  </p:cSld>
  <p:clrMapOvr>
    <a:masterClrMapping/>
  </p:clrMapOvr>
  <p:transition spd="med">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Description of Process </a:t>
            </a:r>
            <a:r>
              <a:rPr lang="en-US" sz="1600" i="1" dirty="0">
                <a:latin typeface="Arial" charset="0"/>
              </a:rPr>
              <a:t>(continued)</a:t>
            </a:r>
            <a:endParaRPr lang="en-US" dirty="0"/>
          </a:p>
        </p:txBody>
      </p:sp>
      <p:sp>
        <p:nvSpPr>
          <p:cNvPr id="3" name="Content Placeholder 2"/>
          <p:cNvSpPr>
            <a:spLocks noGrp="1"/>
          </p:cNvSpPr>
          <p:nvPr>
            <p:ph idx="1"/>
          </p:nvPr>
        </p:nvSpPr>
        <p:spPr/>
        <p:txBody>
          <a:bodyPr/>
          <a:lstStyle/>
          <a:p>
            <a:pPr lvl="2" indent="0">
              <a:buNone/>
            </a:pPr>
            <a:endParaRPr lang="en-US" dirty="0" smtClean="0"/>
          </a:p>
          <a:p>
            <a:pPr marL="803275" lvl="2" indent="-346075">
              <a:buNone/>
            </a:pPr>
            <a:r>
              <a:rPr lang="en-US" dirty="0" smtClean="0"/>
              <a:t>4.  Bond counsel is also the “quarterback” of the deal and is responsible for filing the IRS Form 8038 relating to the issuance of the bonds or note.</a:t>
            </a:r>
          </a:p>
          <a:p>
            <a:pPr marL="803275" lvl="2" indent="-346075">
              <a:buAutoNum type="arabicPeriod" startAt="5"/>
            </a:pPr>
            <a:r>
              <a:rPr lang="en-US" dirty="0" smtClean="0"/>
              <a:t>Bond </a:t>
            </a:r>
            <a:r>
              <a:rPr lang="en-US" dirty="0"/>
              <a:t>counsel also frequently serves as borrower’s counsel as well</a:t>
            </a:r>
            <a:r>
              <a:rPr lang="en-US" dirty="0" smtClean="0"/>
              <a:t>.</a:t>
            </a:r>
          </a:p>
          <a:p>
            <a:pPr marL="457200" lvl="2" indent="-347472">
              <a:buNone/>
            </a:pPr>
            <a:r>
              <a:rPr lang="en-US" dirty="0" smtClean="0"/>
              <a:t>J.  </a:t>
            </a:r>
            <a:r>
              <a:rPr lang="en-US" i="1" u="sng" dirty="0" smtClean="0"/>
              <a:t>Submission </a:t>
            </a:r>
            <a:r>
              <a:rPr lang="en-US" i="1" u="sng" dirty="0"/>
              <a:t>to </a:t>
            </a:r>
            <a:r>
              <a:rPr lang="en-US" i="1" u="sng" dirty="0" err="1"/>
              <a:t>DCED</a:t>
            </a:r>
            <a:r>
              <a:rPr lang="en-US" dirty="0"/>
              <a:t>. Counsel for the Authority then completes the Single Application for Assistance by attaching the minutes from the </a:t>
            </a:r>
            <a:r>
              <a:rPr lang="en-US" dirty="0" err="1"/>
              <a:t>TEFRA</a:t>
            </a:r>
            <a:r>
              <a:rPr lang="en-US" dirty="0"/>
              <a:t> hearing and various other approvals that are required, including approval from the top elected official of the jurisdictions in which the project is located and the Authority is located. </a:t>
            </a:r>
          </a:p>
          <a:p>
            <a:pPr lvl="2" indent="0">
              <a:buNone/>
            </a:pPr>
            <a:endParaRPr lang="en-US" dirty="0" smtClean="0"/>
          </a:p>
          <a:p>
            <a:pPr lvl="2"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E32ADCA2-78D5-4789-92A7-7342B92F6E20}" type="slidenum">
              <a:rPr lang="en-US" smtClean="0"/>
              <a:pPr/>
              <a:t>13</a:t>
            </a:fld>
            <a:endParaRPr lang="en-US"/>
          </a:p>
        </p:txBody>
      </p:sp>
      <p:sp>
        <p:nvSpPr>
          <p:cNvPr id="5" name="Footer Placeholder 4"/>
          <p:cNvSpPr>
            <a:spLocks noGrp="1"/>
          </p:cNvSpPr>
          <p:nvPr>
            <p:ph type="ftr" sz="quarter" idx="11"/>
          </p:nvPr>
        </p:nvSpPr>
        <p:spPr>
          <a:xfrm>
            <a:off x="1981200" y="6553200"/>
            <a:ext cx="762000" cy="228600"/>
          </a:xfrm>
        </p:spPr>
        <p:txBody>
          <a:bodyPr/>
          <a:lstStyle/>
          <a:p>
            <a:r>
              <a:rPr lang="en-US" dirty="0" smtClean="0"/>
              <a:t>1699909</a:t>
            </a:r>
            <a:endParaRPr lang="en-US" dirty="0"/>
          </a:p>
        </p:txBody>
      </p:sp>
    </p:spTree>
    <p:extLst>
      <p:ext uri="{BB962C8B-B14F-4D97-AF65-F5344CB8AC3E}">
        <p14:creationId xmlns:p14="http://schemas.microsoft.com/office/powerpoint/2010/main" xmlns="" val="191381175"/>
      </p:ext>
    </p:extLst>
  </p:cSld>
  <p:clrMapOvr>
    <a:masterClrMapping/>
  </p:clrMapOvr>
  <p:transition spd="med">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2DE4B0A-359B-4435-A998-DB9C8BBA034A}" type="slidenum">
              <a:rPr lang="en-US"/>
              <a:pPr/>
              <a:t>14</a:t>
            </a:fld>
            <a:endParaRPr lang="en-US"/>
          </a:p>
        </p:txBody>
      </p:sp>
      <p:sp>
        <p:nvSpPr>
          <p:cNvPr id="5" name="Footer Placeholder 4"/>
          <p:cNvSpPr>
            <a:spLocks noGrp="1"/>
          </p:cNvSpPr>
          <p:nvPr>
            <p:ph type="ftr" sz="quarter" idx="11"/>
          </p:nvPr>
        </p:nvSpPr>
        <p:spPr>
          <a:xfrm>
            <a:off x="1981200" y="6553200"/>
            <a:ext cx="609600" cy="228600"/>
          </a:xfrm>
        </p:spPr>
        <p:txBody>
          <a:bodyPr/>
          <a:lstStyle/>
          <a:p>
            <a:r>
              <a:rPr lang="en-US" dirty="0" smtClean="0"/>
              <a:t>1699909</a:t>
            </a:r>
            <a:endParaRPr lang="en-US" dirty="0"/>
          </a:p>
        </p:txBody>
      </p:sp>
      <p:sp>
        <p:nvSpPr>
          <p:cNvPr id="27650" name="Rectangle 2"/>
          <p:cNvSpPr>
            <a:spLocks noGrp="1" noChangeArrowheads="1"/>
          </p:cNvSpPr>
          <p:nvPr>
            <p:ph type="title"/>
          </p:nvPr>
        </p:nvSpPr>
        <p:spPr/>
        <p:txBody>
          <a:bodyPr/>
          <a:lstStyle/>
          <a:p>
            <a:r>
              <a:rPr lang="en-US"/>
              <a:t>I.  Description of Process </a:t>
            </a:r>
            <a:r>
              <a:rPr lang="en-US" sz="1600" i="1">
                <a:latin typeface="Arial" charset="0"/>
              </a:rPr>
              <a:t>(continued)</a:t>
            </a:r>
          </a:p>
        </p:txBody>
      </p:sp>
      <p:sp>
        <p:nvSpPr>
          <p:cNvPr id="27651" name="Rectangle 3"/>
          <p:cNvSpPr>
            <a:spLocks noGrp="1" noChangeArrowheads="1"/>
          </p:cNvSpPr>
          <p:nvPr>
            <p:ph type="body" idx="1"/>
          </p:nvPr>
        </p:nvSpPr>
        <p:spPr/>
        <p:txBody>
          <a:bodyPr/>
          <a:lstStyle/>
          <a:p>
            <a:pPr lvl="1" indent="-347472">
              <a:buNone/>
            </a:pPr>
            <a:r>
              <a:rPr lang="en-US" u="none" dirty="0"/>
              <a:t>K</a:t>
            </a:r>
            <a:r>
              <a:rPr lang="en-US" u="none" dirty="0" smtClean="0"/>
              <a:t>.  </a:t>
            </a:r>
            <a:r>
              <a:rPr lang="en-US" dirty="0" smtClean="0"/>
              <a:t>Due </a:t>
            </a:r>
            <a:r>
              <a:rPr lang="en-US" dirty="0"/>
              <a:t>Diligence</a:t>
            </a:r>
            <a:r>
              <a:rPr lang="en-US" i="0" u="none" dirty="0"/>
              <a:t>. Qualified bond counsel will then perform due diligence to ensure that the requirements of the Code </a:t>
            </a:r>
            <a:r>
              <a:rPr lang="en-US" i="0" u="none" dirty="0" smtClean="0"/>
              <a:t>are met as </a:t>
            </a:r>
            <a:r>
              <a:rPr lang="en-US" i="0" u="none" dirty="0"/>
              <a:t>they relate to the use of the proceeds of the issue, the borrower’s 501(c)(3) status, arbitrage limitations and other limitations and requirements.  Bond counsel will typically send the borrower a tax questionnaire and ask for various documents to be reviewed.</a:t>
            </a:r>
          </a:p>
          <a:p>
            <a:pPr lvl="1" indent="-347472">
              <a:buNone/>
            </a:pPr>
            <a:r>
              <a:rPr lang="en-US" u="none" dirty="0" smtClean="0"/>
              <a:t>L.  </a:t>
            </a:r>
            <a:r>
              <a:rPr lang="en-US" dirty="0" smtClean="0"/>
              <a:t>Closing</a:t>
            </a:r>
            <a:r>
              <a:rPr lang="en-US" i="0" u="none" dirty="0"/>
              <a:t>. Once approval from the DCED is obtained, the transaction can close. The way a privately placed note financing technically works is that the Authority issues a note which is then purchased by the bank.  Publicly offered bonds are sold directly to investors, usually large institutional investment companies. The Authority then uses the proceeds of </a:t>
            </a:r>
            <a:r>
              <a:rPr lang="en-US" i="0" u="none" dirty="0" smtClean="0"/>
              <a:t>the bonds </a:t>
            </a:r>
            <a:r>
              <a:rPr lang="en-US" i="0" u="none" dirty="0"/>
              <a:t>or the note to loan funds to the actual borrowing entity. </a:t>
            </a:r>
            <a:r>
              <a:rPr lang="en-US" i="0" u="none" dirty="0" smtClean="0"/>
              <a:t> As </a:t>
            </a:r>
            <a:r>
              <a:rPr lang="en-US" i="0" u="none" dirty="0"/>
              <a:t>such, an obligation of the Authority has been created that qualifies for the interest exemption.</a:t>
            </a:r>
          </a:p>
        </p:txBody>
      </p:sp>
    </p:spTree>
  </p:cSld>
  <p:clrMapOvr>
    <a:masterClrMapping/>
  </p:clrMapOvr>
  <p:transition spd="med">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A6F922B-34F3-4406-97AF-2C3D924207D6}" type="slidenum">
              <a:rPr lang="en-US"/>
              <a:pPr/>
              <a:t>15</a:t>
            </a:fld>
            <a:endParaRPr lang="en-US"/>
          </a:p>
        </p:txBody>
      </p:sp>
      <p:sp>
        <p:nvSpPr>
          <p:cNvPr id="5" name="Footer Placeholder 4"/>
          <p:cNvSpPr>
            <a:spLocks noGrp="1"/>
          </p:cNvSpPr>
          <p:nvPr>
            <p:ph type="ftr" sz="quarter" idx="11"/>
          </p:nvPr>
        </p:nvSpPr>
        <p:spPr>
          <a:xfrm>
            <a:off x="1981200" y="6553200"/>
            <a:ext cx="685800" cy="228600"/>
          </a:xfrm>
        </p:spPr>
        <p:txBody>
          <a:bodyPr/>
          <a:lstStyle/>
          <a:p>
            <a:r>
              <a:rPr lang="en-US" dirty="0" smtClean="0"/>
              <a:t>1699909</a:t>
            </a:r>
            <a:endParaRPr lang="en-US" dirty="0"/>
          </a:p>
        </p:txBody>
      </p:sp>
      <p:sp>
        <p:nvSpPr>
          <p:cNvPr id="28674" name="Rectangle 2"/>
          <p:cNvSpPr>
            <a:spLocks noGrp="1" noChangeArrowheads="1"/>
          </p:cNvSpPr>
          <p:nvPr>
            <p:ph type="title"/>
          </p:nvPr>
        </p:nvSpPr>
        <p:spPr/>
        <p:txBody>
          <a:bodyPr/>
          <a:lstStyle/>
          <a:p>
            <a:pPr marL="457200" indent="-457200"/>
            <a:r>
              <a:rPr lang="en-US"/>
              <a:t>II.  IRS Code Limitation and Requirements</a:t>
            </a:r>
          </a:p>
        </p:txBody>
      </p:sp>
      <p:sp>
        <p:nvSpPr>
          <p:cNvPr id="28675" name="Rectangle 3"/>
          <p:cNvSpPr>
            <a:spLocks noGrp="1" noChangeArrowheads="1"/>
          </p:cNvSpPr>
          <p:nvPr>
            <p:ph type="body" idx="1"/>
          </p:nvPr>
        </p:nvSpPr>
        <p:spPr/>
        <p:txBody>
          <a:bodyPr/>
          <a:lstStyle/>
          <a:p>
            <a:pPr lvl="1"/>
            <a:r>
              <a:rPr lang="en-US" dirty="0"/>
              <a:t>Ownership Requirement</a:t>
            </a:r>
            <a:r>
              <a:rPr lang="en-US" i="0" u="none" dirty="0"/>
              <a:t>. All property to be financed must be owned by </a:t>
            </a:r>
            <a:r>
              <a:rPr lang="en-US" i="0" u="none" dirty="0" smtClean="0"/>
              <a:t>a Section </a:t>
            </a:r>
            <a:r>
              <a:rPr lang="en-US" i="0" u="none" dirty="0"/>
              <a:t>501(c)(3) organization.</a:t>
            </a:r>
          </a:p>
          <a:p>
            <a:pPr lvl="1"/>
            <a:r>
              <a:rPr lang="en-US" dirty="0"/>
              <a:t>Use Requirement</a:t>
            </a:r>
            <a:r>
              <a:rPr lang="en-US" u="none" dirty="0"/>
              <a:t>. </a:t>
            </a:r>
          </a:p>
          <a:p>
            <a:pPr marL="803275" lvl="2" indent="-346075"/>
            <a:r>
              <a:rPr lang="en-US" dirty="0"/>
              <a:t>At least 95% of the net proceeds must be </a:t>
            </a:r>
            <a:r>
              <a:rPr lang="en-US" dirty="0" smtClean="0"/>
              <a:t>used </a:t>
            </a:r>
            <a:r>
              <a:rPr lang="en-US" dirty="0"/>
              <a:t>only by 501(c)(3) organizations engaged in exempt activities.</a:t>
            </a:r>
          </a:p>
          <a:p>
            <a:pPr marL="1260475" lvl="4" indent="-346075"/>
            <a:r>
              <a:rPr lang="en-US" dirty="0"/>
              <a:t>Use of property equals use of proceeds.  Multiple uses of the same property must be allocated. To the extent there is use of the property that is “an unrelated trade or business” such use must be quantified and cannot exceed the 5% “bad money” limit discussed below.</a:t>
            </a:r>
          </a:p>
          <a:p>
            <a:pPr marL="1260475" lvl="4" indent="-346075"/>
            <a:r>
              <a:rPr lang="en-US" dirty="0"/>
              <a:t>Cost of issuance count against the five percent (5%) “bad money” limitation.</a:t>
            </a:r>
          </a:p>
        </p:txBody>
      </p:sp>
    </p:spTree>
  </p:cSld>
  <p:clrMapOvr>
    <a:masterClrMapping/>
  </p:clrMapOvr>
  <p:transition spd="med">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5A08F68-3801-4C17-B75F-9BFAD03A2612}" type="slidenum">
              <a:rPr lang="en-US"/>
              <a:pPr/>
              <a:t>16</a:t>
            </a:fld>
            <a:endParaRPr lang="en-US"/>
          </a:p>
        </p:txBody>
      </p:sp>
      <p:sp>
        <p:nvSpPr>
          <p:cNvPr id="5" name="Footer Placeholder 4"/>
          <p:cNvSpPr>
            <a:spLocks noGrp="1"/>
          </p:cNvSpPr>
          <p:nvPr>
            <p:ph type="ftr" sz="quarter" idx="11"/>
          </p:nvPr>
        </p:nvSpPr>
        <p:spPr>
          <a:xfrm>
            <a:off x="1981200" y="6553200"/>
            <a:ext cx="685800" cy="228600"/>
          </a:xfrm>
        </p:spPr>
        <p:txBody>
          <a:bodyPr/>
          <a:lstStyle/>
          <a:p>
            <a:r>
              <a:rPr lang="en-US" dirty="0" smtClean="0"/>
              <a:t>1699909</a:t>
            </a:r>
            <a:endParaRPr lang="en-US" dirty="0"/>
          </a:p>
        </p:txBody>
      </p:sp>
      <p:sp>
        <p:nvSpPr>
          <p:cNvPr id="29698" name="Rectangle 2"/>
          <p:cNvSpPr>
            <a:spLocks noGrp="1" noChangeArrowheads="1"/>
          </p:cNvSpPr>
          <p:nvPr>
            <p:ph type="title"/>
          </p:nvPr>
        </p:nvSpPr>
        <p:spPr/>
        <p:txBody>
          <a:bodyPr/>
          <a:lstStyle/>
          <a:p>
            <a:pPr marL="457200" indent="-457200"/>
            <a:r>
              <a:rPr lang="en-US" dirty="0"/>
              <a:t>II.  IRS Code Limitation and Requirements </a:t>
            </a:r>
            <a:r>
              <a:rPr lang="en-US" sz="1600" i="1" dirty="0">
                <a:latin typeface="Arial" charset="0"/>
              </a:rPr>
              <a:t>(continued)</a:t>
            </a:r>
          </a:p>
        </p:txBody>
      </p:sp>
      <p:sp>
        <p:nvSpPr>
          <p:cNvPr id="29699" name="Rectangle 3"/>
          <p:cNvSpPr>
            <a:spLocks noGrp="1" noChangeArrowheads="1"/>
          </p:cNvSpPr>
          <p:nvPr>
            <p:ph type="body" idx="1"/>
          </p:nvPr>
        </p:nvSpPr>
        <p:spPr/>
        <p:txBody>
          <a:bodyPr/>
          <a:lstStyle/>
          <a:p>
            <a:pPr marL="803275" lvl="2" indent="-346075">
              <a:buFontTx/>
              <a:buAutoNum type="arabicPeriod" startAt="2"/>
            </a:pPr>
            <a:r>
              <a:rPr lang="en-US" dirty="0"/>
              <a:t>Use by </a:t>
            </a:r>
            <a:r>
              <a:rPr lang="en-US" dirty="0" smtClean="0"/>
              <a:t>a Section </a:t>
            </a:r>
            <a:r>
              <a:rPr lang="en-US" dirty="0"/>
              <a:t>501(c)(3) organization engaged in a unrelated trade or business is not a “good” use, so it counts toward the 5% “bad money” limitation together with other private use.  </a:t>
            </a:r>
          </a:p>
          <a:p>
            <a:pPr marL="1260475" lvl="4" indent="-346075">
              <a:spcBef>
                <a:spcPct val="50000"/>
              </a:spcBef>
              <a:spcAft>
                <a:spcPts val="600"/>
              </a:spcAft>
            </a:pPr>
            <a:r>
              <a:rPr lang="en-US" dirty="0" smtClean="0"/>
              <a:t>An </a:t>
            </a:r>
            <a:r>
              <a:rPr lang="en-US" dirty="0"/>
              <a:t>activity will be characterized as an unrelated trade or business if it is</a:t>
            </a:r>
            <a:r>
              <a:rPr lang="en-US" dirty="0" smtClean="0"/>
              <a:t>:</a:t>
            </a:r>
          </a:p>
          <a:p>
            <a:pPr marL="1717675" lvl="4" indent="-457200">
              <a:spcBef>
                <a:spcPct val="0"/>
              </a:spcBef>
              <a:spcAft>
                <a:spcPts val="600"/>
              </a:spcAft>
              <a:buFont typeface="Wingdings" pitchFamily="2" charset="2"/>
              <a:buNone/>
              <a:tabLst>
                <a:tab pos="1717675" algn="l"/>
              </a:tabLst>
            </a:pPr>
            <a:r>
              <a:rPr lang="en-US" dirty="0" smtClean="0"/>
              <a:t>(</a:t>
            </a:r>
            <a:r>
              <a:rPr lang="en-US" dirty="0" err="1" smtClean="0"/>
              <a:t>i</a:t>
            </a:r>
            <a:r>
              <a:rPr lang="en-US" dirty="0" smtClean="0"/>
              <a:t>)   a </a:t>
            </a:r>
            <a:r>
              <a:rPr lang="en-US" dirty="0"/>
              <a:t>trade or business</a:t>
            </a:r>
            <a:r>
              <a:rPr lang="en-US" dirty="0" smtClean="0"/>
              <a:t>;</a:t>
            </a:r>
            <a:endParaRPr lang="en-US" dirty="0"/>
          </a:p>
          <a:p>
            <a:pPr marL="1717675" lvl="4" indent="-457200">
              <a:spcBef>
                <a:spcPct val="0"/>
              </a:spcBef>
              <a:spcAft>
                <a:spcPts val="600"/>
              </a:spcAft>
              <a:buFont typeface="Wingdings" pitchFamily="2" charset="2"/>
              <a:buNone/>
              <a:tabLst>
                <a:tab pos="1717675" algn="l"/>
              </a:tabLst>
            </a:pPr>
            <a:r>
              <a:rPr lang="en-US" dirty="0" smtClean="0"/>
              <a:t>(ii) 	regularly </a:t>
            </a:r>
            <a:r>
              <a:rPr lang="en-US" dirty="0"/>
              <a:t>carried on</a:t>
            </a:r>
            <a:r>
              <a:rPr lang="en-US" dirty="0" smtClean="0"/>
              <a:t>;</a:t>
            </a:r>
            <a:endParaRPr lang="en-US" dirty="0"/>
          </a:p>
          <a:p>
            <a:pPr marL="1717675" lvl="4" indent="-457200">
              <a:spcBef>
                <a:spcPct val="0"/>
              </a:spcBef>
              <a:buFont typeface="Wingdings" pitchFamily="2" charset="2"/>
              <a:buNone/>
              <a:tabLst>
                <a:tab pos="1717675" algn="l"/>
              </a:tabLst>
            </a:pPr>
            <a:r>
              <a:rPr lang="en-US" dirty="0" smtClean="0"/>
              <a:t>(iii) 	there </a:t>
            </a:r>
            <a:r>
              <a:rPr lang="en-US" dirty="0"/>
              <a:t>is no substantial cause or relationship to </a:t>
            </a:r>
            <a:r>
              <a:rPr lang="en-US" dirty="0" smtClean="0"/>
              <a:t> further the </a:t>
            </a:r>
            <a:r>
              <a:rPr lang="en-US" dirty="0"/>
              <a:t>organization’s exempt purposes.</a:t>
            </a:r>
          </a:p>
          <a:p>
            <a:pPr marL="1828800" lvl="4" indent="-457200">
              <a:spcBef>
                <a:spcPct val="50000"/>
              </a:spcBef>
              <a:buNone/>
            </a:pPr>
            <a:endParaRPr lang="en-US" dirty="0"/>
          </a:p>
        </p:txBody>
      </p:sp>
    </p:spTree>
  </p:cSld>
  <p:clrMapOvr>
    <a:masterClrMapping/>
  </p:clrMapOvr>
  <p:transition spd="med">
    <p:pull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indent="-457200"/>
            <a:r>
              <a:rPr lang="en-US" dirty="0"/>
              <a:t>II.  IRS Code Limitation and Requirements </a:t>
            </a:r>
            <a:r>
              <a:rPr lang="en-US" sz="1600" i="1" dirty="0">
                <a:latin typeface="Arial" charset="0"/>
              </a:rPr>
              <a:t>(continued)</a:t>
            </a:r>
            <a:endParaRPr lang="en-US" dirty="0"/>
          </a:p>
        </p:txBody>
      </p:sp>
      <p:sp>
        <p:nvSpPr>
          <p:cNvPr id="3" name="Content Placeholder 2"/>
          <p:cNvSpPr>
            <a:spLocks noGrp="1"/>
          </p:cNvSpPr>
          <p:nvPr>
            <p:ph idx="1"/>
          </p:nvPr>
        </p:nvSpPr>
        <p:spPr/>
        <p:txBody>
          <a:bodyPr/>
          <a:lstStyle/>
          <a:p>
            <a:pPr marL="1260475" lvl="4" indent="-346075">
              <a:spcBef>
                <a:spcPct val="50000"/>
              </a:spcBef>
              <a:spcAft>
                <a:spcPts val="600"/>
              </a:spcAft>
              <a:buFont typeface="Wingdings" pitchFamily="2" charset="2"/>
              <a:buAutoNum type="alphaLcParenR" startAt="2"/>
            </a:pPr>
            <a:r>
              <a:rPr lang="en-US" dirty="0"/>
              <a:t>Activities that are excluded from the definition of “unrelated trade or business” include</a:t>
            </a:r>
            <a:r>
              <a:rPr lang="en-US" dirty="0" smtClean="0"/>
              <a:t>:</a:t>
            </a:r>
            <a:endParaRPr lang="en-US" dirty="0"/>
          </a:p>
          <a:p>
            <a:pPr marL="1717675" indent="-457200">
              <a:spcBef>
                <a:spcPct val="0"/>
              </a:spcBef>
              <a:spcAft>
                <a:spcPts val="600"/>
              </a:spcAft>
              <a:tabLst>
                <a:tab pos="1717675" algn="l"/>
              </a:tabLst>
            </a:pPr>
            <a:r>
              <a:rPr lang="en-US" dirty="0" smtClean="0"/>
              <a:t>(</a:t>
            </a:r>
            <a:r>
              <a:rPr lang="en-US" dirty="0" err="1" smtClean="0"/>
              <a:t>i</a:t>
            </a:r>
            <a:r>
              <a:rPr lang="en-US" dirty="0" smtClean="0"/>
              <a:t>)  	activities </a:t>
            </a:r>
            <a:r>
              <a:rPr lang="en-US" dirty="0"/>
              <a:t>conducted primarily for the </a:t>
            </a:r>
            <a:r>
              <a:rPr lang="en-US" dirty="0" smtClean="0"/>
              <a:t>convenience of </a:t>
            </a:r>
            <a:r>
              <a:rPr lang="en-US" dirty="0"/>
              <a:t>the organization’s members, </a:t>
            </a:r>
            <a:r>
              <a:rPr lang="en-US" dirty="0" smtClean="0"/>
              <a:t>students</a:t>
            </a:r>
            <a:r>
              <a:rPr lang="en-US" dirty="0"/>
              <a:t>, patients, officers or employees (e.g., </a:t>
            </a:r>
            <a:r>
              <a:rPr lang="en-US" dirty="0" smtClean="0"/>
              <a:t>hospital </a:t>
            </a:r>
            <a:r>
              <a:rPr lang="en-US" dirty="0"/>
              <a:t>gift shop, cafeteria, campus bookstore</a:t>
            </a:r>
            <a:r>
              <a:rPr lang="en-US" dirty="0" smtClean="0"/>
              <a:t>);</a:t>
            </a:r>
            <a:endParaRPr lang="en-US" dirty="0"/>
          </a:p>
          <a:p>
            <a:pPr marL="1717675" indent="-457200">
              <a:spcBef>
                <a:spcPct val="0"/>
              </a:spcBef>
              <a:spcAft>
                <a:spcPts val="600"/>
              </a:spcAft>
              <a:tabLst>
                <a:tab pos="1717675" algn="l"/>
              </a:tabLst>
            </a:pPr>
            <a:r>
              <a:rPr lang="en-US" dirty="0" smtClean="0"/>
              <a:t>(ii)  	activities </a:t>
            </a:r>
            <a:r>
              <a:rPr lang="en-US" dirty="0"/>
              <a:t>in which substantially all of the </a:t>
            </a:r>
            <a:r>
              <a:rPr lang="en-US" dirty="0" smtClean="0"/>
              <a:t>work </a:t>
            </a:r>
            <a:r>
              <a:rPr lang="en-US" dirty="0"/>
              <a:t>is performed for the organization without </a:t>
            </a:r>
            <a:r>
              <a:rPr lang="en-US" dirty="0" smtClean="0"/>
              <a:t>compensation;</a:t>
            </a:r>
          </a:p>
          <a:p>
            <a:pPr marL="1717675" lvl="5" indent="-457200">
              <a:spcBef>
                <a:spcPct val="0"/>
              </a:spcBef>
              <a:buNone/>
              <a:tabLst>
                <a:tab pos="1717675" algn="l"/>
              </a:tabLst>
            </a:pPr>
            <a:r>
              <a:rPr lang="en-US" dirty="0" smtClean="0"/>
              <a:t>(iii) 	the </a:t>
            </a:r>
            <a:r>
              <a:rPr lang="en-US" dirty="0"/>
              <a:t>selling of merchandise, substantially all of </a:t>
            </a:r>
            <a:r>
              <a:rPr lang="en-US" dirty="0" smtClean="0"/>
              <a:t>which </a:t>
            </a:r>
            <a:r>
              <a:rPr lang="en-US" dirty="0"/>
              <a:t>has been received by the organization as gifts </a:t>
            </a:r>
            <a:r>
              <a:rPr lang="en-US" dirty="0" smtClean="0"/>
              <a:t>or </a:t>
            </a:r>
            <a:r>
              <a:rPr lang="en-US" dirty="0"/>
              <a:t>contributions.</a:t>
            </a:r>
          </a:p>
          <a:p>
            <a:pPr marL="1717675" indent="-457200">
              <a:tabLst>
                <a:tab pos="1717675" algn="l"/>
              </a:tabLst>
            </a:pPr>
            <a:endParaRPr lang="en-US" dirty="0"/>
          </a:p>
        </p:txBody>
      </p:sp>
      <p:sp>
        <p:nvSpPr>
          <p:cNvPr id="4" name="Slide Number Placeholder 3"/>
          <p:cNvSpPr>
            <a:spLocks noGrp="1"/>
          </p:cNvSpPr>
          <p:nvPr>
            <p:ph type="sldNum" sz="quarter" idx="10"/>
          </p:nvPr>
        </p:nvSpPr>
        <p:spPr/>
        <p:txBody>
          <a:bodyPr/>
          <a:lstStyle/>
          <a:p>
            <a:fld id="{E32ADCA2-78D5-4789-92A7-7342B92F6E20}" type="slidenum">
              <a:rPr lang="en-US" smtClean="0"/>
              <a:pPr/>
              <a:t>17</a:t>
            </a:fld>
            <a:endParaRPr lang="en-US"/>
          </a:p>
        </p:txBody>
      </p:sp>
      <p:sp>
        <p:nvSpPr>
          <p:cNvPr id="5" name="Footer Placeholder 4"/>
          <p:cNvSpPr>
            <a:spLocks noGrp="1"/>
          </p:cNvSpPr>
          <p:nvPr>
            <p:ph type="ftr" sz="quarter" idx="11"/>
          </p:nvPr>
        </p:nvSpPr>
        <p:spPr>
          <a:xfrm>
            <a:off x="1981200" y="6553200"/>
            <a:ext cx="685800" cy="228600"/>
          </a:xfrm>
        </p:spPr>
        <p:txBody>
          <a:bodyPr/>
          <a:lstStyle/>
          <a:p>
            <a:r>
              <a:rPr lang="en-US" dirty="0" smtClean="0"/>
              <a:t>1699909</a:t>
            </a:r>
            <a:endParaRPr lang="en-US" dirty="0"/>
          </a:p>
        </p:txBody>
      </p:sp>
    </p:spTree>
    <p:extLst>
      <p:ext uri="{BB962C8B-B14F-4D97-AF65-F5344CB8AC3E}">
        <p14:creationId xmlns:p14="http://schemas.microsoft.com/office/powerpoint/2010/main" xmlns="" val="3871618797"/>
      </p:ext>
    </p:extLst>
  </p:cSld>
  <p:clrMapOvr>
    <a:masterClrMapping/>
  </p:clrMapOvr>
  <p:transition spd="med">
    <p:pull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B75EEE3-38DB-4F8D-8316-B7DC1E7B1EC1}" type="slidenum">
              <a:rPr lang="en-US"/>
              <a:pPr/>
              <a:t>18</a:t>
            </a:fld>
            <a:endParaRPr lang="en-US"/>
          </a:p>
        </p:txBody>
      </p:sp>
      <p:sp>
        <p:nvSpPr>
          <p:cNvPr id="5" name="Footer Placeholder 4"/>
          <p:cNvSpPr>
            <a:spLocks noGrp="1"/>
          </p:cNvSpPr>
          <p:nvPr>
            <p:ph type="ftr" sz="quarter" idx="11"/>
          </p:nvPr>
        </p:nvSpPr>
        <p:spPr>
          <a:xfrm>
            <a:off x="1981200" y="6553200"/>
            <a:ext cx="609600" cy="228600"/>
          </a:xfrm>
        </p:spPr>
        <p:txBody>
          <a:bodyPr/>
          <a:lstStyle/>
          <a:p>
            <a:r>
              <a:rPr lang="en-US" dirty="0" smtClean="0"/>
              <a:t>1699909</a:t>
            </a:r>
            <a:endParaRPr lang="en-US" dirty="0"/>
          </a:p>
        </p:txBody>
      </p:sp>
      <p:sp>
        <p:nvSpPr>
          <p:cNvPr id="30722" name="Rectangle 2"/>
          <p:cNvSpPr>
            <a:spLocks noGrp="1" noChangeArrowheads="1"/>
          </p:cNvSpPr>
          <p:nvPr>
            <p:ph type="title"/>
          </p:nvPr>
        </p:nvSpPr>
        <p:spPr/>
        <p:txBody>
          <a:bodyPr/>
          <a:lstStyle/>
          <a:p>
            <a:pPr marL="457200" indent="-457200"/>
            <a:r>
              <a:rPr lang="en-US"/>
              <a:t>II.  IRS Code Limitation and Requirements </a:t>
            </a:r>
            <a:r>
              <a:rPr lang="en-US" sz="1600" i="1">
                <a:latin typeface="Arial" charset="0"/>
              </a:rPr>
              <a:t>(continued)</a:t>
            </a:r>
          </a:p>
        </p:txBody>
      </p:sp>
      <p:sp>
        <p:nvSpPr>
          <p:cNvPr id="30723" name="Rectangle 3"/>
          <p:cNvSpPr>
            <a:spLocks noGrp="1" noChangeArrowheads="1"/>
          </p:cNvSpPr>
          <p:nvPr>
            <p:ph type="body" idx="1"/>
          </p:nvPr>
        </p:nvSpPr>
        <p:spPr/>
        <p:txBody>
          <a:bodyPr/>
          <a:lstStyle/>
          <a:p>
            <a:pPr marL="1260475" lvl="4" indent="-346075">
              <a:buFont typeface="Wingdings" pitchFamily="2" charset="2"/>
              <a:buAutoNum type="alphaLcParenR" startAt="3"/>
            </a:pPr>
            <a:r>
              <a:rPr lang="en-US" dirty="0"/>
              <a:t> Common unrelated trade or business activities:</a:t>
            </a:r>
          </a:p>
          <a:p>
            <a:pPr marL="1717675" lvl="4" indent="-457200">
              <a:buFont typeface="Wingdings" pitchFamily="2" charset="2"/>
              <a:buNone/>
              <a:tabLst>
                <a:tab pos="1717675" algn="l"/>
              </a:tabLst>
            </a:pPr>
            <a:r>
              <a:rPr lang="en-US" dirty="0" smtClean="0"/>
              <a:t>(</a:t>
            </a:r>
            <a:r>
              <a:rPr lang="en-US" dirty="0" err="1"/>
              <a:t>i</a:t>
            </a:r>
            <a:r>
              <a:rPr lang="en-US" dirty="0" smtClean="0"/>
              <a:t>)	hospital </a:t>
            </a:r>
            <a:r>
              <a:rPr lang="en-US" dirty="0"/>
              <a:t>lab work or pharmacy sales to </a:t>
            </a:r>
            <a:r>
              <a:rPr lang="en-US" dirty="0" smtClean="0"/>
              <a:t>persons who </a:t>
            </a:r>
            <a:r>
              <a:rPr lang="en-US" dirty="0"/>
              <a:t>are not patients or employees of a hospitals; </a:t>
            </a:r>
          </a:p>
          <a:p>
            <a:pPr marL="1717675" lvl="4" indent="-457200">
              <a:buFont typeface="Wingdings" pitchFamily="2" charset="2"/>
              <a:buNone/>
              <a:tabLst>
                <a:tab pos="1717675" algn="l"/>
              </a:tabLst>
            </a:pPr>
            <a:r>
              <a:rPr lang="en-US" dirty="0" smtClean="0"/>
              <a:t>(</a:t>
            </a:r>
            <a:r>
              <a:rPr lang="en-US" dirty="0"/>
              <a:t>ii) </a:t>
            </a:r>
            <a:r>
              <a:rPr lang="en-US" dirty="0" smtClean="0"/>
              <a:t>	Section </a:t>
            </a:r>
            <a:r>
              <a:rPr lang="en-US" dirty="0"/>
              <a:t>501(c)(3) organization provides administrative or other support services to unrelated Section 501(c)(3) organizations;</a:t>
            </a:r>
          </a:p>
          <a:p>
            <a:pPr marL="1717675" lvl="4" indent="-457200">
              <a:buFont typeface="Wingdings" pitchFamily="2" charset="2"/>
              <a:buNone/>
              <a:tabLst>
                <a:tab pos="1717675" algn="l"/>
              </a:tabLst>
            </a:pPr>
            <a:r>
              <a:rPr lang="en-US" dirty="0" smtClean="0"/>
              <a:t>(</a:t>
            </a:r>
            <a:r>
              <a:rPr lang="en-US" dirty="0"/>
              <a:t>iii)  rental of museum or school facilities after hours for private events;</a:t>
            </a:r>
          </a:p>
          <a:p>
            <a:pPr marL="1717675" lvl="4" indent="-457200">
              <a:buFont typeface="Wingdings" pitchFamily="2" charset="2"/>
              <a:buNone/>
              <a:tabLst>
                <a:tab pos="1717675" algn="l"/>
              </a:tabLst>
            </a:pPr>
            <a:r>
              <a:rPr lang="en-US" dirty="0" smtClean="0"/>
              <a:t>(</a:t>
            </a:r>
            <a:r>
              <a:rPr lang="en-US" dirty="0"/>
              <a:t>iv)  certain gift shop activities that are not related to exempt purposes and do not qualify for the convenience exception set forth by the IRS.</a:t>
            </a:r>
          </a:p>
          <a:p>
            <a:pPr marL="1717675" lvl="4" indent="-457200">
              <a:buFont typeface="Wingdings" pitchFamily="2" charset="2"/>
              <a:buNone/>
              <a:tabLst>
                <a:tab pos="1717675" algn="l"/>
              </a:tabLst>
            </a:pPr>
            <a:r>
              <a:rPr lang="en-US" dirty="0" smtClean="0"/>
              <a:t>(</a:t>
            </a:r>
            <a:r>
              <a:rPr lang="en-US" dirty="0"/>
              <a:t>v)  operation of a parking lot open to the public or open during the hours in which the exempt organization is closed.</a:t>
            </a:r>
          </a:p>
        </p:txBody>
      </p:sp>
    </p:spTree>
  </p:cSld>
  <p:clrMapOvr>
    <a:masterClrMapping/>
  </p:clrMapOvr>
  <p:transition spd="med">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D2CC743-6FBB-4B76-BC80-A54D6E5851F7}" type="slidenum">
              <a:rPr lang="en-US"/>
              <a:pPr/>
              <a:t>1</a:t>
            </a:fld>
            <a:endParaRPr lang="en-US"/>
          </a:p>
        </p:txBody>
      </p:sp>
      <p:sp>
        <p:nvSpPr>
          <p:cNvPr id="5" name="Footer Placeholder 4"/>
          <p:cNvSpPr>
            <a:spLocks noGrp="1"/>
          </p:cNvSpPr>
          <p:nvPr>
            <p:ph type="ftr" sz="quarter" idx="11"/>
          </p:nvPr>
        </p:nvSpPr>
        <p:spPr>
          <a:xfrm>
            <a:off x="1981200" y="6553200"/>
            <a:ext cx="685800" cy="228600"/>
          </a:xfrm>
        </p:spPr>
        <p:txBody>
          <a:bodyPr/>
          <a:lstStyle/>
          <a:p>
            <a:r>
              <a:rPr lang="en-US" dirty="0" smtClean="0"/>
              <a:t>1699909</a:t>
            </a:r>
            <a:endParaRPr lang="en-US" dirty="0"/>
          </a:p>
        </p:txBody>
      </p:sp>
      <p:sp>
        <p:nvSpPr>
          <p:cNvPr id="12292" name="Rectangle 4"/>
          <p:cNvSpPr>
            <a:spLocks noGrp="1" noChangeArrowheads="1"/>
          </p:cNvSpPr>
          <p:nvPr>
            <p:ph type="title"/>
          </p:nvPr>
        </p:nvSpPr>
        <p:spPr/>
        <p:txBody>
          <a:bodyPr/>
          <a:lstStyle/>
          <a:p>
            <a:r>
              <a:rPr lang="en-US"/>
              <a:t>The Anatomy of a Tax Exempt Financing</a:t>
            </a:r>
          </a:p>
        </p:txBody>
      </p:sp>
      <p:sp>
        <p:nvSpPr>
          <p:cNvPr id="12293" name="Rectangle 5"/>
          <p:cNvSpPr>
            <a:spLocks noGrp="1" noChangeArrowheads="1"/>
          </p:cNvSpPr>
          <p:nvPr>
            <p:ph type="body" idx="1"/>
          </p:nvPr>
        </p:nvSpPr>
        <p:spPr/>
        <p:txBody>
          <a:bodyPr/>
          <a:lstStyle/>
          <a:p>
            <a:r>
              <a:rPr lang="en-US" sz="2400" dirty="0" smtClean="0"/>
              <a:t>Tax-Exempt Bonds and Notes</a:t>
            </a:r>
          </a:p>
          <a:p>
            <a:endParaRPr lang="en-US" sz="1400" dirty="0" smtClean="0"/>
          </a:p>
          <a:p>
            <a:r>
              <a:rPr lang="en-US" dirty="0" smtClean="0"/>
              <a:t>Tax-exempt </a:t>
            </a:r>
            <a:r>
              <a:rPr lang="en-US" dirty="0"/>
              <a:t>financings can take place in the form of a bonds or notes. The basic premise, however, is the same:  interest paid on the obligation is not subject to federal income tax and (depending on the state) state income tax.</a:t>
            </a:r>
          </a:p>
          <a:p>
            <a:endParaRPr lang="en-US" sz="1400" u="sng" dirty="0" smtClean="0"/>
          </a:p>
          <a:p>
            <a:endParaRPr lang="en-US" sz="1400" u="sng" dirty="0"/>
          </a:p>
        </p:txBody>
      </p:sp>
    </p:spTree>
  </p:cSld>
  <p:clrMapOvr>
    <a:masterClrMapping/>
  </p:clrMapOvr>
  <p:transition spd="med">
    <p:pull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86597C8-251B-48A9-AF5E-EE453F8FB851}" type="slidenum">
              <a:rPr lang="en-US"/>
              <a:pPr/>
              <a:t>19</a:t>
            </a:fld>
            <a:endParaRPr lang="en-US"/>
          </a:p>
        </p:txBody>
      </p:sp>
      <p:sp>
        <p:nvSpPr>
          <p:cNvPr id="5" name="Footer Placeholder 4"/>
          <p:cNvSpPr>
            <a:spLocks noGrp="1"/>
          </p:cNvSpPr>
          <p:nvPr>
            <p:ph type="ftr" sz="quarter" idx="11"/>
          </p:nvPr>
        </p:nvSpPr>
        <p:spPr>
          <a:xfrm>
            <a:off x="1981200" y="6553200"/>
            <a:ext cx="685800" cy="228600"/>
          </a:xfrm>
        </p:spPr>
        <p:txBody>
          <a:bodyPr/>
          <a:lstStyle/>
          <a:p>
            <a:r>
              <a:rPr lang="en-US" dirty="0" smtClean="0"/>
              <a:t>1699909</a:t>
            </a:r>
            <a:endParaRPr lang="en-US" dirty="0"/>
          </a:p>
        </p:txBody>
      </p:sp>
      <p:sp>
        <p:nvSpPr>
          <p:cNvPr id="31746" name="Rectangle 2"/>
          <p:cNvSpPr>
            <a:spLocks noGrp="1" noChangeArrowheads="1"/>
          </p:cNvSpPr>
          <p:nvPr>
            <p:ph type="title"/>
          </p:nvPr>
        </p:nvSpPr>
        <p:spPr/>
        <p:txBody>
          <a:bodyPr/>
          <a:lstStyle/>
          <a:p>
            <a:pPr marL="457200" indent="-457200"/>
            <a:r>
              <a:rPr lang="en-US"/>
              <a:t>II.  IRS Code Limitation and Requirements </a:t>
            </a:r>
            <a:r>
              <a:rPr lang="en-US" sz="1600" i="1">
                <a:latin typeface="Arial" charset="0"/>
              </a:rPr>
              <a:t>(continued)</a:t>
            </a:r>
          </a:p>
        </p:txBody>
      </p:sp>
      <p:sp>
        <p:nvSpPr>
          <p:cNvPr id="31747" name="Rectangle 3"/>
          <p:cNvSpPr>
            <a:spLocks noGrp="1" noChangeArrowheads="1"/>
          </p:cNvSpPr>
          <p:nvPr>
            <p:ph type="body" idx="1"/>
          </p:nvPr>
        </p:nvSpPr>
        <p:spPr/>
        <p:txBody>
          <a:bodyPr/>
          <a:lstStyle/>
          <a:p>
            <a:pPr lvl="2">
              <a:buFontTx/>
              <a:buAutoNum type="arabicPeriod" startAt="3"/>
            </a:pPr>
            <a:endParaRPr lang="en-US" dirty="0" smtClean="0"/>
          </a:p>
          <a:p>
            <a:pPr marL="803275" lvl="2" indent="-346075">
              <a:buFontTx/>
              <a:buAutoNum type="arabicPeriod" startAt="3"/>
            </a:pPr>
            <a:r>
              <a:rPr lang="en-US" dirty="0" smtClean="0"/>
              <a:t>Joint </a:t>
            </a:r>
            <a:r>
              <a:rPr lang="en-US" dirty="0"/>
              <a:t>ventures may also raise private use issues.  </a:t>
            </a:r>
          </a:p>
          <a:p>
            <a:pPr marL="803275" lvl="2" indent="-346075">
              <a:buFontTx/>
              <a:buAutoNum type="arabicPeriod" startAt="3"/>
            </a:pPr>
            <a:r>
              <a:rPr lang="en-US" dirty="0"/>
              <a:t>Common types of “use” include leases (both lessee and lessor are users) management contracts, other service agreements and cooperative research agreements.</a:t>
            </a:r>
          </a:p>
          <a:p>
            <a:pPr marL="803275" lvl="2" indent="-346075">
              <a:buFontTx/>
              <a:buAutoNum type="arabicPeriod" startAt="3"/>
            </a:pPr>
            <a:r>
              <a:rPr lang="en-US" dirty="0"/>
              <a:t>IRS regulations provide various safe harbors for service and other management contracts and research agreements.</a:t>
            </a:r>
          </a:p>
          <a:p>
            <a:pPr lvl="2">
              <a:buFontTx/>
              <a:buNone/>
            </a:pPr>
            <a:endParaRPr lang="en-US" dirty="0"/>
          </a:p>
        </p:txBody>
      </p:sp>
    </p:spTree>
  </p:cSld>
  <p:clrMapOvr>
    <a:masterClrMapping/>
  </p:clrMapOvr>
  <p:transition spd="med">
    <p:pull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6502D94-49A4-4DBA-BA57-6D508CD4F9C0}" type="slidenum">
              <a:rPr lang="en-US"/>
              <a:pPr/>
              <a:t>20</a:t>
            </a:fld>
            <a:endParaRPr lang="en-US"/>
          </a:p>
        </p:txBody>
      </p:sp>
      <p:sp>
        <p:nvSpPr>
          <p:cNvPr id="5" name="Footer Placeholder 4"/>
          <p:cNvSpPr>
            <a:spLocks noGrp="1"/>
          </p:cNvSpPr>
          <p:nvPr>
            <p:ph type="ftr" sz="quarter" idx="11"/>
          </p:nvPr>
        </p:nvSpPr>
        <p:spPr>
          <a:xfrm>
            <a:off x="1981200" y="6553200"/>
            <a:ext cx="609600" cy="228600"/>
          </a:xfrm>
        </p:spPr>
        <p:txBody>
          <a:bodyPr/>
          <a:lstStyle/>
          <a:p>
            <a:r>
              <a:rPr lang="en-US" dirty="0" smtClean="0"/>
              <a:t>1699909</a:t>
            </a:r>
            <a:endParaRPr lang="en-US" dirty="0"/>
          </a:p>
        </p:txBody>
      </p:sp>
      <p:sp>
        <p:nvSpPr>
          <p:cNvPr id="32770" name="Rectangle 2"/>
          <p:cNvSpPr>
            <a:spLocks noGrp="1" noChangeArrowheads="1"/>
          </p:cNvSpPr>
          <p:nvPr>
            <p:ph type="title"/>
          </p:nvPr>
        </p:nvSpPr>
        <p:spPr/>
        <p:txBody>
          <a:bodyPr/>
          <a:lstStyle/>
          <a:p>
            <a:pPr marL="457200" indent="-457200"/>
            <a:r>
              <a:rPr lang="en-US"/>
              <a:t>II.  IRS Code Limitation and Requirements </a:t>
            </a:r>
            <a:r>
              <a:rPr lang="en-US" sz="1600" i="1">
                <a:latin typeface="Arial" charset="0"/>
              </a:rPr>
              <a:t>(continued)</a:t>
            </a:r>
          </a:p>
        </p:txBody>
      </p:sp>
      <p:sp>
        <p:nvSpPr>
          <p:cNvPr id="32771" name="Rectangle 3"/>
          <p:cNvSpPr>
            <a:spLocks noGrp="1" noChangeArrowheads="1"/>
          </p:cNvSpPr>
          <p:nvPr>
            <p:ph type="body" idx="1"/>
          </p:nvPr>
        </p:nvSpPr>
        <p:spPr/>
        <p:txBody>
          <a:bodyPr/>
          <a:lstStyle/>
          <a:p>
            <a:pPr lvl="1">
              <a:buFontTx/>
              <a:buAutoNum type="alphaUcPeriod" startAt="3"/>
            </a:pPr>
            <a:r>
              <a:rPr lang="en-US" dirty="0"/>
              <a:t>Financings by Religious Organizations</a:t>
            </a:r>
            <a:r>
              <a:rPr lang="en-US" i="0" u="none" dirty="0"/>
              <a:t>. The issuance of tax exempt bonds or notes for the benefit of a school or community center sponsored by or affiliated with </a:t>
            </a:r>
            <a:r>
              <a:rPr lang="en-US" i="0" u="none" dirty="0" smtClean="0"/>
              <a:t>a </a:t>
            </a:r>
            <a:r>
              <a:rPr lang="en-US" i="0" u="none" dirty="0"/>
              <a:t>religious organization raises issues under the Establishment Clause of the United States Constitution and similar provisions in state constitutions. </a:t>
            </a:r>
            <a:r>
              <a:rPr lang="en-US" i="0" u="none" dirty="0" smtClean="0"/>
              <a:t> Due to decisions of courts in the </a:t>
            </a:r>
            <a:r>
              <a:rPr lang="en-US" i="0" u="none" dirty="0" err="1" smtClean="0"/>
              <a:t>1990’s</a:t>
            </a:r>
            <a:r>
              <a:rPr lang="en-US" i="0" u="none" dirty="0" smtClean="0"/>
              <a:t>, </a:t>
            </a:r>
            <a:r>
              <a:rPr lang="en-US" i="0" u="none" dirty="0"/>
              <a:t>an increasing number of secondary and primary schools with religious affiliations have looked at tax exempt bonds to finance their capital projects.</a:t>
            </a:r>
          </a:p>
          <a:p>
            <a:pPr lvl="1">
              <a:buFontTx/>
              <a:buAutoNum type="alphaUcPeriod" startAt="3"/>
            </a:pPr>
            <a:r>
              <a:rPr lang="en-US" dirty="0"/>
              <a:t>Limitation on Maturity of Obligation</a:t>
            </a:r>
            <a:r>
              <a:rPr lang="en-US" i="0" u="none" dirty="0"/>
              <a:t>. The note or bond will not qualify for tax exemption if the average maturity of the obligation exceeds 120% of the average reasonably expected economic useful life of the </a:t>
            </a:r>
            <a:r>
              <a:rPr lang="en-US" i="0" u="none" dirty="0" smtClean="0"/>
              <a:t>facilities </a:t>
            </a:r>
            <a:r>
              <a:rPr lang="en-US" i="0" u="none" dirty="0"/>
              <a:t>financed with bond proceeds. Economic useful life </a:t>
            </a:r>
            <a:r>
              <a:rPr lang="en-US" i="0" u="none" dirty="0" smtClean="0"/>
              <a:t>is based </a:t>
            </a:r>
            <a:r>
              <a:rPr lang="en-US" i="0" u="none" dirty="0"/>
              <a:t>upon IRS </a:t>
            </a:r>
            <a:r>
              <a:rPr lang="en-US" i="0" u="none" dirty="0" smtClean="0"/>
              <a:t>depreciation </a:t>
            </a:r>
            <a:r>
              <a:rPr lang="en-US" i="0" u="none" dirty="0"/>
              <a:t>schedules.</a:t>
            </a:r>
            <a:r>
              <a:rPr lang="en-US" dirty="0"/>
              <a:t> </a:t>
            </a:r>
          </a:p>
        </p:txBody>
      </p:sp>
    </p:spTree>
  </p:cSld>
  <p:clrMapOvr>
    <a:masterClrMapping/>
  </p:clrMapOvr>
  <p:transition spd="med">
    <p:pull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7218457-5D87-4FF2-B476-9DF7AEAB0C36}" type="slidenum">
              <a:rPr lang="en-US"/>
              <a:pPr/>
              <a:t>21</a:t>
            </a:fld>
            <a:endParaRPr lang="en-US"/>
          </a:p>
        </p:txBody>
      </p:sp>
      <p:sp>
        <p:nvSpPr>
          <p:cNvPr id="5" name="Footer Placeholder 4"/>
          <p:cNvSpPr>
            <a:spLocks noGrp="1"/>
          </p:cNvSpPr>
          <p:nvPr>
            <p:ph type="ftr" sz="quarter" idx="11"/>
          </p:nvPr>
        </p:nvSpPr>
        <p:spPr>
          <a:xfrm>
            <a:off x="1981200" y="6553200"/>
            <a:ext cx="609600" cy="228600"/>
          </a:xfrm>
        </p:spPr>
        <p:txBody>
          <a:bodyPr/>
          <a:lstStyle/>
          <a:p>
            <a:r>
              <a:rPr lang="en-US" dirty="0" smtClean="0"/>
              <a:t>1699909</a:t>
            </a:r>
            <a:endParaRPr lang="en-US" dirty="0"/>
          </a:p>
        </p:txBody>
      </p:sp>
      <p:sp>
        <p:nvSpPr>
          <p:cNvPr id="33794" name="Rectangle 2"/>
          <p:cNvSpPr>
            <a:spLocks noGrp="1" noChangeArrowheads="1"/>
          </p:cNvSpPr>
          <p:nvPr>
            <p:ph type="title"/>
          </p:nvPr>
        </p:nvSpPr>
        <p:spPr/>
        <p:txBody>
          <a:bodyPr/>
          <a:lstStyle/>
          <a:p>
            <a:pPr marL="457200" indent="-457200"/>
            <a:r>
              <a:rPr lang="en-US"/>
              <a:t>II.  IRS Code Limitation and Requirements </a:t>
            </a:r>
            <a:r>
              <a:rPr lang="en-US" sz="1600" i="1">
                <a:latin typeface="Arial" charset="0"/>
              </a:rPr>
              <a:t>(continued)</a:t>
            </a:r>
          </a:p>
        </p:txBody>
      </p:sp>
      <p:sp>
        <p:nvSpPr>
          <p:cNvPr id="33795" name="Rectangle 3"/>
          <p:cNvSpPr>
            <a:spLocks noGrp="1" noChangeArrowheads="1"/>
          </p:cNvSpPr>
          <p:nvPr>
            <p:ph type="body" idx="1"/>
          </p:nvPr>
        </p:nvSpPr>
        <p:spPr/>
        <p:txBody>
          <a:bodyPr/>
          <a:lstStyle/>
          <a:p>
            <a:pPr lvl="1">
              <a:buFontTx/>
              <a:buAutoNum type="alphaUcPeriod" startAt="5"/>
            </a:pPr>
            <a:r>
              <a:rPr lang="en-US" dirty="0"/>
              <a:t>Prohibition on Use of Proceeds</a:t>
            </a:r>
            <a:r>
              <a:rPr lang="en-US" i="0" u="none" dirty="0"/>
              <a:t>. The proceeds of the </a:t>
            </a:r>
            <a:r>
              <a:rPr lang="en-US" i="0" u="none" dirty="0" smtClean="0"/>
              <a:t>bond </a:t>
            </a:r>
            <a:r>
              <a:rPr lang="en-US" i="0" u="none" dirty="0"/>
              <a:t>or note may </a:t>
            </a:r>
            <a:r>
              <a:rPr lang="en-US" i="0" u="none" dirty="0" smtClean="0"/>
              <a:t>not be used </a:t>
            </a:r>
            <a:r>
              <a:rPr lang="en-US" i="0" u="none" dirty="0"/>
              <a:t>to provide an airplane, sky box, other private luxury box, health club facility, gambling facility or liquor store. </a:t>
            </a:r>
          </a:p>
          <a:p>
            <a:pPr lvl="1">
              <a:buFontTx/>
              <a:buAutoNum type="alphaUcPeriod" startAt="5"/>
            </a:pPr>
            <a:r>
              <a:rPr lang="en-US" dirty="0"/>
              <a:t>Arbitrage Concerns - Spending Requirements.</a:t>
            </a:r>
          </a:p>
          <a:p>
            <a:pPr marL="803275" lvl="1" indent="-346075">
              <a:buFontTx/>
              <a:buNone/>
            </a:pPr>
            <a:r>
              <a:rPr lang="en-US" i="0" u="none" dirty="0" smtClean="0"/>
              <a:t>1.  Basically</a:t>
            </a:r>
            <a:r>
              <a:rPr lang="en-US" i="0" u="none" dirty="0"/>
              <a:t>, arbitrage occurs when the interest earned by the borrower upon the bond proceeds prior to project use exceeds the interest rate paid by the borrower upon such debt. </a:t>
            </a:r>
            <a:endParaRPr lang="en-US" i="0" u="none" dirty="0" smtClean="0"/>
          </a:p>
          <a:p>
            <a:pPr marL="803275" lvl="1" indent="-346075">
              <a:buFontTx/>
              <a:buNone/>
            </a:pPr>
            <a:r>
              <a:rPr lang="en-US" i="0" u="none" dirty="0" smtClean="0"/>
              <a:t>2.  The </a:t>
            </a:r>
            <a:r>
              <a:rPr lang="en-US" i="0" u="none" dirty="0"/>
              <a:t>Code sets forth several safe harbors that allow the bond proceeds to be spent over time without becoming subject to arbitrage rebate. Any such excess earnings must be paid over to the Internal Revenue Service unless a safe harbor exists. There are three rebate exceptions set forth in the Code, a 6 month exception, an 18 month exception and a 2 year exception</a:t>
            </a:r>
          </a:p>
          <a:p>
            <a:pPr lvl="1"/>
            <a:endParaRPr lang="en-US" i="0" u="none" dirty="0"/>
          </a:p>
        </p:txBody>
      </p:sp>
    </p:spTree>
  </p:cSld>
  <p:clrMapOvr>
    <a:masterClrMapping/>
  </p:clrMapOvr>
  <p:transition spd="med">
    <p:pull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FA0E55A-E5F1-4998-8CF6-917809C1E6CD}" type="slidenum">
              <a:rPr lang="en-US"/>
              <a:pPr/>
              <a:t>22</a:t>
            </a:fld>
            <a:endParaRPr lang="en-US"/>
          </a:p>
        </p:txBody>
      </p:sp>
      <p:sp>
        <p:nvSpPr>
          <p:cNvPr id="5" name="Footer Placeholder 4"/>
          <p:cNvSpPr>
            <a:spLocks noGrp="1"/>
          </p:cNvSpPr>
          <p:nvPr>
            <p:ph type="ftr" sz="quarter" idx="11"/>
          </p:nvPr>
        </p:nvSpPr>
        <p:spPr>
          <a:xfrm>
            <a:off x="1981200" y="6553200"/>
            <a:ext cx="685800" cy="228600"/>
          </a:xfrm>
        </p:spPr>
        <p:txBody>
          <a:bodyPr/>
          <a:lstStyle/>
          <a:p>
            <a:r>
              <a:rPr lang="en-US" dirty="0" smtClean="0"/>
              <a:t>1699909</a:t>
            </a:r>
            <a:endParaRPr lang="en-US" dirty="0"/>
          </a:p>
        </p:txBody>
      </p:sp>
      <p:sp>
        <p:nvSpPr>
          <p:cNvPr id="34818" name="Rectangle 2"/>
          <p:cNvSpPr>
            <a:spLocks noGrp="1" noChangeArrowheads="1"/>
          </p:cNvSpPr>
          <p:nvPr>
            <p:ph type="title"/>
          </p:nvPr>
        </p:nvSpPr>
        <p:spPr/>
        <p:txBody>
          <a:bodyPr/>
          <a:lstStyle/>
          <a:p>
            <a:pPr marL="457200" indent="-457200"/>
            <a:r>
              <a:rPr lang="en-US"/>
              <a:t>II.  IRS Code Limitation and Requirements </a:t>
            </a:r>
            <a:r>
              <a:rPr lang="en-US" sz="1600" i="1">
                <a:latin typeface="Arial" charset="0"/>
              </a:rPr>
              <a:t>(continued)</a:t>
            </a:r>
          </a:p>
        </p:txBody>
      </p:sp>
      <p:sp>
        <p:nvSpPr>
          <p:cNvPr id="34819" name="Rectangle 3"/>
          <p:cNvSpPr>
            <a:spLocks noGrp="1" noChangeArrowheads="1"/>
          </p:cNvSpPr>
          <p:nvPr>
            <p:ph type="body" idx="1"/>
          </p:nvPr>
        </p:nvSpPr>
        <p:spPr/>
        <p:txBody>
          <a:bodyPr/>
          <a:lstStyle/>
          <a:p>
            <a:pPr marL="571500" lvl="2" indent="0">
              <a:buNone/>
            </a:pPr>
            <a:r>
              <a:rPr lang="en-US" b="1" dirty="0" smtClean="0"/>
              <a:t>	a.	6 </a:t>
            </a:r>
            <a:r>
              <a:rPr lang="en-US" b="1" dirty="0"/>
              <a:t>Month Rebate Exception.</a:t>
            </a:r>
            <a:r>
              <a:rPr lang="en-US" dirty="0"/>
              <a:t> </a:t>
            </a:r>
            <a:r>
              <a:rPr lang="en-US" dirty="0" smtClean="0"/>
              <a:t> Under </a:t>
            </a:r>
            <a:r>
              <a:rPr lang="en-US" dirty="0"/>
              <a:t>the 6 month rebate exception, if all of the gross proceeds of the issue have been properly expended within 6 months of the issue date, the rebate rules are inapplicable</a:t>
            </a:r>
            <a:r>
              <a:rPr lang="en-US" dirty="0" smtClean="0"/>
              <a:t>.  </a:t>
            </a:r>
            <a:r>
              <a:rPr lang="en-US" dirty="0"/>
              <a:t>In qualified 501(c)(3) bond issuances, the 6 month spending period can be extended for an additional 6 months if the unspent gross proceeds at the end of the initial term do not exceed 5% of the issue price.  </a:t>
            </a:r>
          </a:p>
          <a:p>
            <a:pPr marL="571500" lvl="2" indent="0">
              <a:buNone/>
            </a:pPr>
            <a:r>
              <a:rPr lang="en-US" b="1" dirty="0" smtClean="0"/>
              <a:t>	b.	18 </a:t>
            </a:r>
            <a:r>
              <a:rPr lang="en-US" b="1" dirty="0"/>
              <a:t>Month Rebate Exception.</a:t>
            </a:r>
            <a:r>
              <a:rPr lang="en-US" dirty="0"/>
              <a:t> </a:t>
            </a:r>
            <a:r>
              <a:rPr lang="en-US" dirty="0" smtClean="0"/>
              <a:t> Under </a:t>
            </a:r>
            <a:r>
              <a:rPr lang="en-US" dirty="0"/>
              <a:t>the 18 month rebate exception, at least 15% of the gross proceeds must be spent within 6 months of the date of issuance, at least 60% within 12 months and 100% within 18 months. Under the 18 month rule a reasonable </a:t>
            </a:r>
            <a:r>
              <a:rPr lang="en-US" dirty="0" err="1"/>
              <a:t>retainage</a:t>
            </a:r>
            <a:r>
              <a:rPr lang="en-US" dirty="0"/>
              <a:t>, an amount not to exceed 5% of available construction proceeds, may be retained for up to another year on account of construction disputes and the completion of outstanding items.</a:t>
            </a:r>
          </a:p>
        </p:txBody>
      </p:sp>
    </p:spTree>
  </p:cSld>
  <p:clrMapOvr>
    <a:masterClrMapping/>
  </p:clrMapOvr>
  <p:transition spd="med">
    <p:pull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C48DE86-BF96-41DE-9774-E5F38FAA9DDA}" type="slidenum">
              <a:rPr lang="en-US"/>
              <a:pPr/>
              <a:t>23</a:t>
            </a:fld>
            <a:endParaRPr lang="en-US"/>
          </a:p>
        </p:txBody>
      </p:sp>
      <p:sp>
        <p:nvSpPr>
          <p:cNvPr id="5" name="Footer Placeholder 4"/>
          <p:cNvSpPr>
            <a:spLocks noGrp="1"/>
          </p:cNvSpPr>
          <p:nvPr>
            <p:ph type="ftr" sz="quarter" idx="11"/>
          </p:nvPr>
        </p:nvSpPr>
        <p:spPr>
          <a:xfrm>
            <a:off x="1981200" y="6553200"/>
            <a:ext cx="609600" cy="228600"/>
          </a:xfrm>
        </p:spPr>
        <p:txBody>
          <a:bodyPr/>
          <a:lstStyle/>
          <a:p>
            <a:r>
              <a:rPr lang="en-US" dirty="0" smtClean="0"/>
              <a:t>1699909</a:t>
            </a:r>
            <a:endParaRPr lang="en-US" dirty="0"/>
          </a:p>
        </p:txBody>
      </p:sp>
      <p:sp>
        <p:nvSpPr>
          <p:cNvPr id="35842" name="Rectangle 2"/>
          <p:cNvSpPr>
            <a:spLocks noGrp="1" noChangeArrowheads="1"/>
          </p:cNvSpPr>
          <p:nvPr>
            <p:ph type="title"/>
          </p:nvPr>
        </p:nvSpPr>
        <p:spPr/>
        <p:txBody>
          <a:bodyPr/>
          <a:lstStyle/>
          <a:p>
            <a:pPr marL="457200" indent="-457200"/>
            <a:r>
              <a:rPr lang="en-US"/>
              <a:t>II.  IRS Code Limitation and Requirements </a:t>
            </a:r>
            <a:r>
              <a:rPr lang="en-US" sz="1600" i="1">
                <a:latin typeface="Arial" charset="0"/>
              </a:rPr>
              <a:t>(continued)</a:t>
            </a:r>
          </a:p>
        </p:txBody>
      </p:sp>
      <p:sp>
        <p:nvSpPr>
          <p:cNvPr id="35843" name="Rectangle 3"/>
          <p:cNvSpPr>
            <a:spLocks noGrp="1" noChangeArrowheads="1"/>
          </p:cNvSpPr>
          <p:nvPr>
            <p:ph type="body" idx="1"/>
          </p:nvPr>
        </p:nvSpPr>
        <p:spPr/>
        <p:txBody>
          <a:bodyPr/>
          <a:lstStyle/>
          <a:p>
            <a:pPr marL="571500" lvl="2" indent="0">
              <a:buNone/>
            </a:pPr>
            <a:r>
              <a:rPr lang="en-US" b="1" dirty="0" smtClean="0"/>
              <a:t>	c.	Two </a:t>
            </a:r>
            <a:r>
              <a:rPr lang="en-US" b="1" dirty="0"/>
              <a:t>Year Rebate Exception</a:t>
            </a:r>
            <a:r>
              <a:rPr lang="en-US" b="1" dirty="0" smtClean="0"/>
              <a:t>. </a:t>
            </a:r>
            <a:r>
              <a:rPr lang="en-US" dirty="0" smtClean="0"/>
              <a:t> </a:t>
            </a:r>
            <a:r>
              <a:rPr lang="en-US" dirty="0"/>
              <a:t>If a </a:t>
            </a:r>
            <a:r>
              <a:rPr lang="en-US" dirty="0" smtClean="0"/>
              <a:t>borrower </a:t>
            </a:r>
            <a:r>
              <a:rPr lang="en-US" dirty="0"/>
              <a:t>anticipates using a majority of the bond proceeds for construction projects, it may also elect to apply the Code’s 2 year rebate exception.  This exception is only available to bond issuances at least 75% of the available construction proceeds of which will be used for construction expenditures. Construction expenditures are those expenditures that may be capitalized as part of the basis of real property and can include items such as rehabilitation </a:t>
            </a:r>
            <a:r>
              <a:rPr lang="en-US" dirty="0" smtClean="0"/>
              <a:t>costs, wiring</a:t>
            </a:r>
            <a:r>
              <a:rPr lang="en-US" dirty="0"/>
              <a:t>, parking areas, plumbing and HVAC systems.</a:t>
            </a:r>
          </a:p>
          <a:p>
            <a:pPr lvl="4">
              <a:buFontTx/>
              <a:buNone/>
            </a:pPr>
            <a:r>
              <a:rPr lang="en-US" dirty="0"/>
              <a:t>Under the 2 year rule: </a:t>
            </a:r>
          </a:p>
          <a:p>
            <a:pPr lvl="4">
              <a:buFont typeface="Arial" pitchFamily="34" charset="0"/>
              <a:buChar char="•"/>
            </a:pPr>
            <a:r>
              <a:rPr lang="en-US" dirty="0"/>
              <a:t>10% of the bond proceeds must be spent within </a:t>
            </a:r>
          </a:p>
          <a:p>
            <a:pPr marL="1481137" lvl="4" indent="0">
              <a:lnSpc>
                <a:spcPct val="60000"/>
              </a:lnSpc>
              <a:buNone/>
            </a:pPr>
            <a:r>
              <a:rPr lang="en-US" dirty="0" smtClean="0"/>
              <a:t>	the </a:t>
            </a:r>
            <a:r>
              <a:rPr lang="en-US" dirty="0"/>
              <a:t>first 6 months; </a:t>
            </a:r>
          </a:p>
          <a:p>
            <a:pPr lvl="4">
              <a:buFont typeface="Arial" pitchFamily="34" charset="0"/>
              <a:buChar char="•"/>
            </a:pPr>
            <a:r>
              <a:rPr lang="en-US" dirty="0"/>
              <a:t>45% within one year; </a:t>
            </a:r>
          </a:p>
          <a:p>
            <a:pPr lvl="4">
              <a:buFont typeface="Arial" pitchFamily="34" charset="0"/>
              <a:buChar char="•"/>
            </a:pPr>
            <a:r>
              <a:rPr lang="en-US" dirty="0"/>
              <a:t>75% within 18 months; and </a:t>
            </a:r>
          </a:p>
          <a:p>
            <a:pPr lvl="4">
              <a:buFont typeface="Arial" pitchFamily="34" charset="0"/>
              <a:buChar char="•"/>
            </a:pPr>
            <a:r>
              <a:rPr lang="en-US" dirty="0"/>
              <a:t>100% within 2 years. </a:t>
            </a:r>
          </a:p>
        </p:txBody>
      </p:sp>
    </p:spTree>
  </p:cSld>
  <p:clrMapOvr>
    <a:masterClrMapping/>
  </p:clrMapOvr>
  <p:transition spd="med">
    <p:pull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65F7F2A-D2AC-4687-9E53-BAC697DAB448}" type="slidenum">
              <a:rPr lang="en-US"/>
              <a:pPr/>
              <a:t>24</a:t>
            </a:fld>
            <a:endParaRPr lang="en-US"/>
          </a:p>
        </p:txBody>
      </p:sp>
      <p:sp>
        <p:nvSpPr>
          <p:cNvPr id="5" name="Footer Placeholder 4"/>
          <p:cNvSpPr>
            <a:spLocks noGrp="1"/>
          </p:cNvSpPr>
          <p:nvPr>
            <p:ph type="ftr" sz="quarter" idx="11"/>
          </p:nvPr>
        </p:nvSpPr>
        <p:spPr>
          <a:xfrm>
            <a:off x="1981200" y="6553200"/>
            <a:ext cx="609600" cy="228600"/>
          </a:xfrm>
        </p:spPr>
        <p:txBody>
          <a:bodyPr/>
          <a:lstStyle/>
          <a:p>
            <a:r>
              <a:rPr lang="en-US" dirty="0" smtClean="0"/>
              <a:t>1699909</a:t>
            </a:r>
            <a:endParaRPr lang="en-US" dirty="0"/>
          </a:p>
        </p:txBody>
      </p:sp>
      <p:sp>
        <p:nvSpPr>
          <p:cNvPr id="36866" name="Rectangle 2"/>
          <p:cNvSpPr>
            <a:spLocks noGrp="1" noChangeArrowheads="1"/>
          </p:cNvSpPr>
          <p:nvPr>
            <p:ph type="title"/>
          </p:nvPr>
        </p:nvSpPr>
        <p:spPr/>
        <p:txBody>
          <a:bodyPr/>
          <a:lstStyle/>
          <a:p>
            <a:pPr marL="457200" indent="-457200"/>
            <a:r>
              <a:rPr lang="en-US"/>
              <a:t>II.  IRS Code Limitation and Requirements </a:t>
            </a:r>
            <a:r>
              <a:rPr lang="en-US" sz="1600" i="1">
                <a:latin typeface="Arial" charset="0"/>
              </a:rPr>
              <a:t>(continued)</a:t>
            </a:r>
          </a:p>
        </p:txBody>
      </p:sp>
      <p:sp>
        <p:nvSpPr>
          <p:cNvPr id="36867" name="Rectangle 3"/>
          <p:cNvSpPr>
            <a:spLocks noGrp="1" noChangeArrowheads="1"/>
          </p:cNvSpPr>
          <p:nvPr>
            <p:ph type="body" idx="1"/>
          </p:nvPr>
        </p:nvSpPr>
        <p:spPr/>
        <p:txBody>
          <a:bodyPr/>
          <a:lstStyle/>
          <a:p>
            <a:pPr marL="803275" indent="-346075">
              <a:buAutoNum type="arabicPeriod" startAt="3"/>
            </a:pPr>
            <a:r>
              <a:rPr lang="en-US" dirty="0" smtClean="0"/>
              <a:t>There </a:t>
            </a:r>
            <a:r>
              <a:rPr lang="en-US" dirty="0"/>
              <a:t>are also exceptions for bona fide </a:t>
            </a:r>
            <a:r>
              <a:rPr lang="en-US" dirty="0" smtClean="0"/>
              <a:t>debt </a:t>
            </a:r>
            <a:r>
              <a:rPr lang="en-US" dirty="0"/>
              <a:t>service reserve funds created pursuant to the indenture or other loan </a:t>
            </a:r>
            <a:r>
              <a:rPr lang="en-US" dirty="0" smtClean="0"/>
              <a:t>document.</a:t>
            </a:r>
          </a:p>
          <a:p>
            <a:pPr marL="803275" indent="-346075">
              <a:buAutoNum type="arabicPeriod" startAt="3"/>
            </a:pPr>
            <a:r>
              <a:rPr lang="en-US" dirty="0" smtClean="0"/>
              <a:t>Failure </a:t>
            </a:r>
            <a:r>
              <a:rPr lang="en-US" dirty="0"/>
              <a:t>to comply with one of the rebate limitations above will result in the borrower having to rebate to the IRS any “excess earnings” earned on the proceeds of the bonds. If the borrower fails to do so at the times set forth in the Code, the bonds could be declared taxable.</a:t>
            </a:r>
          </a:p>
        </p:txBody>
      </p:sp>
    </p:spTree>
  </p:cSld>
  <p:clrMapOvr>
    <a:masterClrMapping/>
  </p:clrMapOvr>
  <p:transition spd="med">
    <p:pull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A339E8D-DAEE-4E54-89FE-DA06E0992651}" type="slidenum">
              <a:rPr lang="en-US"/>
              <a:pPr/>
              <a:t>25</a:t>
            </a:fld>
            <a:endParaRPr lang="en-US"/>
          </a:p>
        </p:txBody>
      </p:sp>
      <p:sp>
        <p:nvSpPr>
          <p:cNvPr id="5" name="Footer Placeholder 4"/>
          <p:cNvSpPr>
            <a:spLocks noGrp="1"/>
          </p:cNvSpPr>
          <p:nvPr>
            <p:ph type="ftr" sz="quarter" idx="11"/>
          </p:nvPr>
        </p:nvSpPr>
        <p:spPr>
          <a:xfrm>
            <a:off x="1981200" y="6553200"/>
            <a:ext cx="838200" cy="228600"/>
          </a:xfrm>
        </p:spPr>
        <p:txBody>
          <a:bodyPr/>
          <a:lstStyle/>
          <a:p>
            <a:r>
              <a:rPr lang="en-US" dirty="0" smtClean="0"/>
              <a:t>1699909</a:t>
            </a:r>
            <a:endParaRPr lang="en-US" dirty="0"/>
          </a:p>
        </p:txBody>
      </p:sp>
      <p:sp>
        <p:nvSpPr>
          <p:cNvPr id="37890" name="Rectangle 2"/>
          <p:cNvSpPr>
            <a:spLocks noGrp="1" noChangeArrowheads="1"/>
          </p:cNvSpPr>
          <p:nvPr>
            <p:ph type="title"/>
          </p:nvPr>
        </p:nvSpPr>
        <p:spPr/>
        <p:txBody>
          <a:bodyPr/>
          <a:lstStyle/>
          <a:p>
            <a:pPr marL="457200" indent="-457200"/>
            <a:r>
              <a:rPr lang="en-US"/>
              <a:t>II.  IRS Code Limitation and Requirements </a:t>
            </a:r>
            <a:r>
              <a:rPr lang="en-US" sz="1600" i="1">
                <a:latin typeface="Arial" charset="0"/>
              </a:rPr>
              <a:t>(continued)</a:t>
            </a:r>
          </a:p>
        </p:txBody>
      </p:sp>
      <p:sp>
        <p:nvSpPr>
          <p:cNvPr id="37891" name="Rectangle 3"/>
          <p:cNvSpPr>
            <a:spLocks noGrp="1" noChangeArrowheads="1"/>
          </p:cNvSpPr>
          <p:nvPr>
            <p:ph type="body" idx="1"/>
          </p:nvPr>
        </p:nvSpPr>
        <p:spPr/>
        <p:txBody>
          <a:bodyPr/>
          <a:lstStyle/>
          <a:p>
            <a:pPr marL="681038" lvl="1" indent="-333375">
              <a:buFontTx/>
              <a:buAutoNum type="alphaUcPeriod" startAt="7"/>
            </a:pPr>
            <a:r>
              <a:rPr lang="en-US" dirty="0"/>
              <a:t>Reimbursement Period Requirements.</a:t>
            </a:r>
          </a:p>
          <a:p>
            <a:pPr marL="803275" indent="-346075"/>
            <a:r>
              <a:rPr lang="en-US" dirty="0" smtClean="0"/>
              <a:t>1.  The </a:t>
            </a:r>
            <a:r>
              <a:rPr lang="en-US" dirty="0"/>
              <a:t>Code sets forth limitations on the period of time in which costs must be reimbursed. Under these requirements, the bonds must be issued not later than 18 months after the later of:  (</a:t>
            </a:r>
            <a:r>
              <a:rPr lang="en-US" dirty="0" err="1"/>
              <a:t>i</a:t>
            </a:r>
            <a:r>
              <a:rPr lang="en-US" dirty="0"/>
              <a:t>) the date on which the original expenditure is paid; or (ii) the date on which the property is placed in service or abandoned (not to exceed 3 years after the date on which the original expenditure is paid).  </a:t>
            </a:r>
          </a:p>
          <a:p>
            <a:pPr marL="803275" indent="-346075"/>
            <a:r>
              <a:rPr lang="en-US" dirty="0" smtClean="0"/>
              <a:t>2.  Note</a:t>
            </a:r>
            <a:r>
              <a:rPr lang="en-US" dirty="0"/>
              <a:t>, however, that in order to be eligible for reimbursement, the expenditure must be capital in nature. </a:t>
            </a:r>
            <a:r>
              <a:rPr lang="en-US" dirty="0" smtClean="0"/>
              <a:t>The reimbursement </a:t>
            </a:r>
            <a:r>
              <a:rPr lang="en-US" dirty="0"/>
              <a:t>period requirements are not triggered by the aforementioned preliminary expenditures.  </a:t>
            </a:r>
          </a:p>
          <a:p>
            <a:pPr marL="1260475" lvl="1" indent="-346075">
              <a:buFontTx/>
              <a:buAutoNum type="alphaUcPeriod" startAt="7"/>
            </a:pPr>
            <a:endParaRPr lang="en-US" dirty="0"/>
          </a:p>
        </p:txBody>
      </p:sp>
    </p:spTree>
  </p:cSld>
  <p:clrMapOvr>
    <a:masterClrMapping/>
  </p:clrMapOvr>
  <p:transition spd="med">
    <p:pull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F032A70-09C9-4F12-A085-529825BA1E21}" type="slidenum">
              <a:rPr lang="en-US"/>
              <a:pPr/>
              <a:t>26</a:t>
            </a:fld>
            <a:endParaRPr lang="en-US"/>
          </a:p>
        </p:txBody>
      </p:sp>
      <p:sp>
        <p:nvSpPr>
          <p:cNvPr id="5" name="Footer Placeholder 4"/>
          <p:cNvSpPr>
            <a:spLocks noGrp="1"/>
          </p:cNvSpPr>
          <p:nvPr>
            <p:ph type="ftr" sz="quarter" idx="11"/>
          </p:nvPr>
        </p:nvSpPr>
        <p:spPr>
          <a:xfrm>
            <a:off x="1981200" y="6553200"/>
            <a:ext cx="685800" cy="228600"/>
          </a:xfrm>
        </p:spPr>
        <p:txBody>
          <a:bodyPr/>
          <a:lstStyle/>
          <a:p>
            <a:r>
              <a:rPr lang="en-US" dirty="0" smtClean="0"/>
              <a:t>1699909</a:t>
            </a:r>
            <a:endParaRPr lang="en-US" dirty="0"/>
          </a:p>
        </p:txBody>
      </p:sp>
      <p:sp>
        <p:nvSpPr>
          <p:cNvPr id="38916" name="Rectangle 4"/>
          <p:cNvSpPr>
            <a:spLocks noGrp="1" noChangeArrowheads="1"/>
          </p:cNvSpPr>
          <p:nvPr>
            <p:ph type="title"/>
          </p:nvPr>
        </p:nvSpPr>
        <p:spPr/>
        <p:txBody>
          <a:bodyPr/>
          <a:lstStyle/>
          <a:p>
            <a:pPr marL="457200" indent="-457200"/>
            <a:r>
              <a:rPr lang="en-US"/>
              <a:t>II.  IRS Code Limitation and Requirements </a:t>
            </a:r>
            <a:r>
              <a:rPr lang="en-US" sz="1600" i="1">
                <a:latin typeface="Arial" charset="0"/>
              </a:rPr>
              <a:t>(continued)</a:t>
            </a:r>
          </a:p>
        </p:txBody>
      </p:sp>
      <p:sp>
        <p:nvSpPr>
          <p:cNvPr id="38917" name="Rectangle 5"/>
          <p:cNvSpPr>
            <a:spLocks noGrp="1" noChangeArrowheads="1"/>
          </p:cNvSpPr>
          <p:nvPr>
            <p:ph type="body" idx="1"/>
          </p:nvPr>
        </p:nvSpPr>
        <p:spPr/>
        <p:txBody>
          <a:bodyPr/>
          <a:lstStyle/>
          <a:p>
            <a:pPr lvl="1">
              <a:buFontTx/>
              <a:buAutoNum type="alphaUcPeriod" startAt="8"/>
            </a:pPr>
            <a:r>
              <a:rPr lang="en-US" dirty="0"/>
              <a:t>Capital Campaigns and Replacement Proceeds.</a:t>
            </a:r>
          </a:p>
          <a:p>
            <a:pPr marL="803275" lvl="2" indent="-346075"/>
            <a:r>
              <a:rPr lang="en-US" b="1" dirty="0"/>
              <a:t>Generally</a:t>
            </a:r>
            <a:r>
              <a:rPr lang="en-US" dirty="0"/>
              <a:t> - Charitable or educational organizations described in section 501(c)(3) of the Code frequently conduct capital giving programs for projects that the organization ultimately determines to finance with tax-exempt bonds.  </a:t>
            </a:r>
          </a:p>
          <a:p>
            <a:pPr marL="803275" lvl="2" indent="-346075"/>
            <a:r>
              <a:rPr lang="en-US" b="1" dirty="0"/>
              <a:t>Treatment as Replacement Proceeds </a:t>
            </a:r>
            <a:r>
              <a:rPr lang="en-US" dirty="0"/>
              <a:t>– Borrower must make sure that the funds raised through the capital giving program are not treated as “replacement proceeds” of the bonds. Treatment as replacement proceeds is undesirable because of the arbitrage rules of the Code, which provide that replacement proceeds cannot be invested at a yield higher than the bond yield without jeopardizing the tax-exemption of the bond interest.</a:t>
            </a:r>
          </a:p>
        </p:txBody>
      </p:sp>
    </p:spTree>
  </p:cSld>
  <p:clrMapOvr>
    <a:masterClrMapping/>
  </p:clrMapOvr>
  <p:transition spd="med">
    <p:pull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499AF24-9E15-4B06-8E0C-59C57337831D}" type="slidenum">
              <a:rPr lang="en-US"/>
              <a:pPr/>
              <a:t>27</a:t>
            </a:fld>
            <a:endParaRPr lang="en-US"/>
          </a:p>
        </p:txBody>
      </p:sp>
      <p:sp>
        <p:nvSpPr>
          <p:cNvPr id="5" name="Footer Placeholder 4"/>
          <p:cNvSpPr>
            <a:spLocks noGrp="1"/>
          </p:cNvSpPr>
          <p:nvPr>
            <p:ph type="ftr" sz="quarter" idx="11"/>
          </p:nvPr>
        </p:nvSpPr>
        <p:spPr>
          <a:xfrm>
            <a:off x="1981200" y="6553200"/>
            <a:ext cx="609600" cy="228600"/>
          </a:xfrm>
        </p:spPr>
        <p:txBody>
          <a:bodyPr/>
          <a:lstStyle/>
          <a:p>
            <a:r>
              <a:rPr lang="en-US" smtClean="0"/>
              <a:t>1699909</a:t>
            </a:r>
            <a:endParaRPr lang="en-US"/>
          </a:p>
        </p:txBody>
      </p:sp>
      <p:sp>
        <p:nvSpPr>
          <p:cNvPr id="39938" name="Rectangle 2"/>
          <p:cNvSpPr>
            <a:spLocks noGrp="1" noChangeArrowheads="1"/>
          </p:cNvSpPr>
          <p:nvPr>
            <p:ph type="title"/>
          </p:nvPr>
        </p:nvSpPr>
        <p:spPr>
          <a:noFill/>
          <a:ln/>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a:lstStyle/>
          <a:p>
            <a:pPr marL="457200" indent="-457200"/>
            <a:r>
              <a:rPr lang="en-US"/>
              <a:t>II.  IRS Code Limitation and Requirements </a:t>
            </a:r>
            <a:r>
              <a:rPr lang="en-US" sz="1600" i="1">
                <a:latin typeface="Arial" charset="0"/>
              </a:rPr>
              <a:t>(continued)</a:t>
            </a:r>
          </a:p>
        </p:txBody>
      </p:sp>
      <p:sp>
        <p:nvSpPr>
          <p:cNvPr id="39939" name="Rectangle 3"/>
          <p:cNvSpPr>
            <a:spLocks noGrp="1" noChangeArrowheads="1"/>
          </p:cNvSpPr>
          <p:nvPr>
            <p:ph type="body" idx="1"/>
          </p:nvPr>
        </p:nvSpPr>
        <p:spPr/>
        <p:txBody>
          <a:bodyPr/>
          <a:lstStyle/>
          <a:p>
            <a:pPr marL="803275" lvl="2" indent="-346075">
              <a:buFontTx/>
              <a:buAutoNum type="arabicPeriod" startAt="3"/>
            </a:pPr>
            <a:r>
              <a:rPr lang="en-US" b="1" dirty="0"/>
              <a:t>Definition</a:t>
            </a:r>
            <a:r>
              <a:rPr lang="en-US" dirty="0"/>
              <a:t> - The definition of replacement proceeds states that:</a:t>
            </a:r>
          </a:p>
          <a:p>
            <a:pPr marL="803275" lvl="2" indent="-346075">
              <a:buFontTx/>
              <a:buNone/>
            </a:pPr>
            <a:r>
              <a:rPr lang="en-US" dirty="0"/>
              <a:t>	“Amounts are replacement proceeds of an issue </a:t>
            </a:r>
            <a:r>
              <a:rPr lang="en-US" u="sng" dirty="0"/>
              <a:t>if the amounts have sufficiently direct nexus to the issue or to the governmental purpose of the issue to conclude that the amounts would have been used for that governmental purpose if the proceeds of the issue were not used or to be used for that governmental purpose</a:t>
            </a:r>
            <a:r>
              <a:rPr lang="en-US" dirty="0"/>
              <a:t>.  </a:t>
            </a:r>
            <a:endParaRPr lang="en-US" dirty="0" smtClean="0"/>
          </a:p>
          <a:p>
            <a:pPr marL="803275" lvl="2" indent="-346075">
              <a:buFontTx/>
              <a:buNone/>
            </a:pPr>
            <a:r>
              <a:rPr lang="en-US" dirty="0"/>
              <a:t>	</a:t>
            </a:r>
            <a:r>
              <a:rPr lang="en-US" dirty="0" smtClean="0"/>
              <a:t>For </a:t>
            </a:r>
            <a:r>
              <a:rPr lang="en-US" dirty="0"/>
              <a:t>this purpose, governmental purposes include the expected use of amounts for the payment of debt service on a particular date. The mere availability or preliminary earmarking of amounts for a governmental purpose, however, does not in itself establish a sufficient nexus to cause those amounts to be replacement proceeds.” (Treas. Reg. Section 1.148-1(c)).</a:t>
            </a:r>
          </a:p>
        </p:txBody>
      </p:sp>
    </p:spTree>
  </p:cSld>
  <p:clrMapOvr>
    <a:masterClrMapping/>
  </p:clrMapOvr>
  <p:transition spd="med">
    <p:pull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BD72D0B-041B-4253-9B48-DD1482995AE6}" type="slidenum">
              <a:rPr lang="en-US"/>
              <a:pPr/>
              <a:t>28</a:t>
            </a:fld>
            <a:endParaRPr lang="en-US"/>
          </a:p>
        </p:txBody>
      </p:sp>
      <p:sp>
        <p:nvSpPr>
          <p:cNvPr id="5" name="Footer Placeholder 4"/>
          <p:cNvSpPr>
            <a:spLocks noGrp="1"/>
          </p:cNvSpPr>
          <p:nvPr>
            <p:ph type="ftr" sz="quarter" idx="11"/>
          </p:nvPr>
        </p:nvSpPr>
        <p:spPr>
          <a:xfrm>
            <a:off x="1981200" y="6553200"/>
            <a:ext cx="685800" cy="228600"/>
          </a:xfrm>
        </p:spPr>
        <p:txBody>
          <a:bodyPr/>
          <a:lstStyle/>
          <a:p>
            <a:r>
              <a:rPr lang="en-US" dirty="0" smtClean="0"/>
              <a:t>1699909</a:t>
            </a:r>
            <a:endParaRPr lang="en-US" dirty="0"/>
          </a:p>
        </p:txBody>
      </p:sp>
      <p:sp>
        <p:nvSpPr>
          <p:cNvPr id="40962" name="Rectangle 2"/>
          <p:cNvSpPr>
            <a:spLocks noGrp="1" noChangeArrowheads="1"/>
          </p:cNvSpPr>
          <p:nvPr>
            <p:ph type="title"/>
          </p:nvPr>
        </p:nvSpPr>
        <p:spPr>
          <a:noFill/>
          <a:ln/>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a:lstStyle/>
          <a:p>
            <a:pPr marL="457200" indent="-457200"/>
            <a:r>
              <a:rPr lang="en-US" dirty="0"/>
              <a:t>II.  IRS Code Limitation and Requirements </a:t>
            </a:r>
            <a:r>
              <a:rPr lang="en-US" sz="1600" i="1" dirty="0">
                <a:latin typeface="Arial" charset="0"/>
              </a:rPr>
              <a:t>(continued)</a:t>
            </a:r>
          </a:p>
        </p:txBody>
      </p:sp>
      <p:sp>
        <p:nvSpPr>
          <p:cNvPr id="40963" name="Rectangle 3"/>
          <p:cNvSpPr>
            <a:spLocks noGrp="1" noChangeArrowheads="1"/>
          </p:cNvSpPr>
          <p:nvPr>
            <p:ph type="body" idx="1"/>
          </p:nvPr>
        </p:nvSpPr>
        <p:spPr/>
        <p:txBody>
          <a:bodyPr/>
          <a:lstStyle/>
          <a:p>
            <a:pPr marL="803275" lvl="2" indent="-346075">
              <a:buFontTx/>
              <a:buAutoNum type="arabicPeriod" startAt="4"/>
            </a:pPr>
            <a:r>
              <a:rPr lang="en-US" b="1" dirty="0"/>
              <a:t>Preliminary earmarking </a:t>
            </a:r>
            <a:r>
              <a:rPr lang="en-US" dirty="0"/>
              <a:t>- This regulation means that a borrower may solicit gifts for a project and then use bond financing for the project and use the gift funds for other purposes, provided the solicitation was not more than a “preliminary earmarking.”</a:t>
            </a:r>
            <a:endParaRPr lang="en-US" b="1" dirty="0"/>
          </a:p>
          <a:p>
            <a:pPr marL="803275" lvl="2" indent="-346075">
              <a:buFontTx/>
              <a:buAutoNum type="arabicPeriod" startAt="4"/>
            </a:pPr>
            <a:r>
              <a:rPr lang="en-US" b="1" dirty="0"/>
              <a:t>Pledged funds </a:t>
            </a:r>
            <a:r>
              <a:rPr lang="en-US" dirty="0"/>
              <a:t>- </a:t>
            </a:r>
            <a:r>
              <a:rPr lang="en-US" dirty="0" smtClean="0"/>
              <a:t>In </a:t>
            </a:r>
            <a:r>
              <a:rPr lang="en-US" dirty="0"/>
              <a:t>addition to preliminary earmarking, replacement proceeds can be treated as present in a situation if funds are used or expected to be used to pay or secure debt service on bonds. This </a:t>
            </a:r>
            <a:r>
              <a:rPr lang="en-US" dirty="0" smtClean="0"/>
              <a:t>prevents </a:t>
            </a:r>
            <a:r>
              <a:rPr lang="en-US" dirty="0"/>
              <a:t>a borrower from pledging its endowment to secure a bond issue, regardless of whether or not the endowment was preliminarily earmarked for the bond project.  Additionally, if a borrower has an endowment or construction fund specifically segregated and earmarked for the purposes of the bond project, such funds could be considered replacement proceeds subject to yield restricted investments. </a:t>
            </a:r>
          </a:p>
        </p:txBody>
      </p:sp>
    </p:spTree>
  </p:cSld>
  <p:clrMapOvr>
    <a:masterClrMapping/>
  </p:clrMapOvr>
  <p:transition spd="med">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5291F90-D2A2-42BB-B6AB-0A01E0FFB245}" type="slidenum">
              <a:rPr lang="en-US"/>
              <a:pPr/>
              <a:t>2</a:t>
            </a:fld>
            <a:endParaRPr lang="en-US"/>
          </a:p>
        </p:txBody>
      </p:sp>
      <p:sp>
        <p:nvSpPr>
          <p:cNvPr id="5" name="Footer Placeholder 4"/>
          <p:cNvSpPr>
            <a:spLocks noGrp="1"/>
          </p:cNvSpPr>
          <p:nvPr>
            <p:ph type="ftr" sz="quarter" idx="11"/>
          </p:nvPr>
        </p:nvSpPr>
        <p:spPr>
          <a:xfrm>
            <a:off x="1981200" y="6553200"/>
            <a:ext cx="685800" cy="228600"/>
          </a:xfrm>
        </p:spPr>
        <p:txBody>
          <a:bodyPr/>
          <a:lstStyle/>
          <a:p>
            <a:r>
              <a:rPr lang="en-US" dirty="0" smtClean="0"/>
              <a:t>1699909</a:t>
            </a:r>
            <a:endParaRPr lang="en-US" dirty="0"/>
          </a:p>
        </p:txBody>
      </p:sp>
      <p:sp>
        <p:nvSpPr>
          <p:cNvPr id="16386" name="Rectangle 2"/>
          <p:cNvSpPr>
            <a:spLocks noGrp="1" noChangeArrowheads="1"/>
          </p:cNvSpPr>
          <p:nvPr>
            <p:ph type="title"/>
          </p:nvPr>
        </p:nvSpPr>
        <p:spPr/>
        <p:txBody>
          <a:bodyPr/>
          <a:lstStyle/>
          <a:p>
            <a:r>
              <a:rPr lang="en-US"/>
              <a:t>I.  Description of Process</a:t>
            </a:r>
          </a:p>
        </p:txBody>
      </p:sp>
      <p:sp>
        <p:nvSpPr>
          <p:cNvPr id="16387" name="Rectangle 3"/>
          <p:cNvSpPr>
            <a:spLocks noGrp="1" noChangeArrowheads="1"/>
          </p:cNvSpPr>
          <p:nvPr>
            <p:ph type="body" idx="1"/>
          </p:nvPr>
        </p:nvSpPr>
        <p:spPr/>
        <p:txBody>
          <a:bodyPr/>
          <a:lstStyle/>
          <a:p>
            <a:pPr marL="495300" lvl="1" indent="-381000"/>
            <a:r>
              <a:rPr lang="en-US" dirty="0"/>
              <a:t>Interest Income Exemption</a:t>
            </a:r>
          </a:p>
          <a:p>
            <a:pPr marL="800100" lvl="2"/>
            <a:r>
              <a:rPr lang="en-US" dirty="0"/>
              <a:t>The holder of a tax exempt bond or note </a:t>
            </a:r>
            <a:r>
              <a:rPr lang="en-US" dirty="0" smtClean="0"/>
              <a:t>is </a:t>
            </a:r>
            <a:r>
              <a:rPr lang="en-US" dirty="0"/>
              <a:t>entitled, subject to certain requirements, to exclude the interest income received thereon from its gross income for Federal income tax purposes. Section 103 of the Internal Revenue Code of 1986, as amended (the “Code”), serves as the source of the exemption</a:t>
            </a:r>
            <a:r>
              <a:rPr lang="en-US" dirty="0" smtClean="0"/>
              <a:t>.</a:t>
            </a:r>
          </a:p>
          <a:p>
            <a:pPr marL="803275" lvl="2" indent="-346075"/>
            <a:r>
              <a:rPr lang="en-US" dirty="0" smtClean="0"/>
              <a:t>In </a:t>
            </a:r>
            <a:r>
              <a:rPr lang="en-US" dirty="0"/>
              <a:t>enacting Section 103, Congress chose to exclude interest on any “state or local bond.” Such a bond is defined as “an obligation of any state or political subdivision thereof.” </a:t>
            </a:r>
          </a:p>
        </p:txBody>
      </p:sp>
    </p:spTree>
  </p:cSld>
  <p:clrMapOvr>
    <a:masterClrMapping/>
  </p:clrMapOvr>
  <p:transition spd="med">
    <p:pull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FD41A4F-CF48-4446-A3E9-2B10A1B8395E}" type="slidenum">
              <a:rPr lang="en-US"/>
              <a:pPr/>
              <a:t>29</a:t>
            </a:fld>
            <a:endParaRPr lang="en-US"/>
          </a:p>
        </p:txBody>
      </p:sp>
      <p:sp>
        <p:nvSpPr>
          <p:cNvPr id="5" name="Footer Placeholder 4"/>
          <p:cNvSpPr>
            <a:spLocks noGrp="1"/>
          </p:cNvSpPr>
          <p:nvPr>
            <p:ph type="ftr" sz="quarter" idx="11"/>
          </p:nvPr>
        </p:nvSpPr>
        <p:spPr>
          <a:xfrm>
            <a:off x="1981200" y="6553200"/>
            <a:ext cx="685800" cy="228600"/>
          </a:xfrm>
        </p:spPr>
        <p:txBody>
          <a:bodyPr/>
          <a:lstStyle/>
          <a:p>
            <a:r>
              <a:rPr lang="en-US" dirty="0" smtClean="0"/>
              <a:t>1699909</a:t>
            </a:r>
            <a:endParaRPr lang="en-US" dirty="0"/>
          </a:p>
        </p:txBody>
      </p:sp>
      <p:sp>
        <p:nvSpPr>
          <p:cNvPr id="41986" name="Rectangle 2"/>
          <p:cNvSpPr>
            <a:spLocks noGrp="1" noChangeArrowheads="1"/>
          </p:cNvSpPr>
          <p:nvPr>
            <p:ph type="title"/>
          </p:nvPr>
        </p:nvSpPr>
        <p:spPr>
          <a:noFill/>
          <a:ln/>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a:lstStyle/>
          <a:p>
            <a:pPr marL="457200" indent="-457200"/>
            <a:r>
              <a:rPr lang="en-US" dirty="0"/>
              <a:t>II.  IRS Code Limitation and Requirements </a:t>
            </a:r>
            <a:r>
              <a:rPr lang="en-US" sz="1600" i="1" dirty="0">
                <a:latin typeface="Arial" charset="0"/>
              </a:rPr>
              <a:t>(continued)</a:t>
            </a:r>
          </a:p>
        </p:txBody>
      </p:sp>
      <p:sp>
        <p:nvSpPr>
          <p:cNvPr id="41987" name="Rectangle 3"/>
          <p:cNvSpPr>
            <a:spLocks noGrp="1" noChangeArrowheads="1"/>
          </p:cNvSpPr>
          <p:nvPr>
            <p:ph type="body" idx="1"/>
          </p:nvPr>
        </p:nvSpPr>
        <p:spPr/>
        <p:txBody>
          <a:bodyPr/>
          <a:lstStyle/>
          <a:p>
            <a:pPr marL="803275" lvl="2" indent="-346075">
              <a:buFontTx/>
              <a:buNone/>
            </a:pPr>
            <a:r>
              <a:rPr lang="en-US" b="1" dirty="0"/>
              <a:t>6.	Avoiding arbitrage violation</a:t>
            </a:r>
            <a:r>
              <a:rPr lang="en-US" dirty="0"/>
              <a:t> – Earmarked capital campaign funds and pledged funds must either be: (</a:t>
            </a:r>
            <a:r>
              <a:rPr lang="en-US" dirty="0" err="1"/>
              <a:t>i</a:t>
            </a:r>
            <a:r>
              <a:rPr lang="en-US" dirty="0"/>
              <a:t>)  deposited into debt service fund to pay principal and interest or to redeem bonds within a 12 month period, or (ii) subject to the investment earnings being “yield restricted” to the interest rate on the bonds. </a:t>
            </a:r>
          </a:p>
          <a:p>
            <a:pPr marL="304800" indent="-304800"/>
            <a:r>
              <a:rPr lang="en-US" dirty="0"/>
              <a:t>	To achieve the greatest flexibility, organizations are encouraged to solicit contributions that support general capital improvements, rather than specifically for the projects being financed with tax-exempt debt.</a:t>
            </a:r>
          </a:p>
        </p:txBody>
      </p:sp>
    </p:spTree>
  </p:cSld>
  <p:clrMapOvr>
    <a:masterClrMapping/>
  </p:clrMapOvr>
  <p:transition spd="med">
    <p:pull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5483A21-58DF-443F-A29C-5664AB2B4C3B}" type="slidenum">
              <a:rPr lang="en-US"/>
              <a:pPr/>
              <a:t>30</a:t>
            </a:fld>
            <a:endParaRPr lang="en-US"/>
          </a:p>
        </p:txBody>
      </p:sp>
      <p:sp>
        <p:nvSpPr>
          <p:cNvPr id="5" name="Footer Placeholder 4"/>
          <p:cNvSpPr>
            <a:spLocks noGrp="1"/>
          </p:cNvSpPr>
          <p:nvPr>
            <p:ph type="ftr" sz="quarter" idx="11"/>
          </p:nvPr>
        </p:nvSpPr>
        <p:spPr>
          <a:xfrm>
            <a:off x="1981200" y="6553200"/>
            <a:ext cx="762000" cy="228600"/>
          </a:xfrm>
        </p:spPr>
        <p:txBody>
          <a:bodyPr/>
          <a:lstStyle/>
          <a:p>
            <a:r>
              <a:rPr lang="en-US" dirty="0" smtClean="0"/>
              <a:t>1699909</a:t>
            </a:r>
            <a:endParaRPr lang="en-US" dirty="0"/>
          </a:p>
        </p:txBody>
      </p:sp>
      <p:sp>
        <p:nvSpPr>
          <p:cNvPr id="45058" name="Rectangle 2"/>
          <p:cNvSpPr>
            <a:spLocks noGrp="1" noChangeArrowheads="1"/>
          </p:cNvSpPr>
          <p:nvPr>
            <p:ph type="title"/>
          </p:nvPr>
        </p:nvSpPr>
        <p:spPr>
          <a:xfrm>
            <a:off x="1981200" y="260350"/>
            <a:ext cx="7162800" cy="1143000"/>
          </a:xfrm>
          <a:noFill/>
          <a:ln/>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a:lstStyle/>
          <a:p>
            <a:pPr marL="568325" indent="-568325"/>
            <a:r>
              <a:rPr lang="en-US" dirty="0"/>
              <a:t>III.  Costs, Interest Rates and Flow of </a:t>
            </a:r>
            <a:r>
              <a:rPr lang="en-US" dirty="0" smtClean="0"/>
              <a:t>Funds</a:t>
            </a:r>
            <a:endParaRPr lang="en-US" sz="1600" dirty="0"/>
          </a:p>
        </p:txBody>
      </p:sp>
      <p:sp>
        <p:nvSpPr>
          <p:cNvPr id="45059" name="Rectangle 3"/>
          <p:cNvSpPr>
            <a:spLocks noGrp="1" noChangeArrowheads="1"/>
          </p:cNvSpPr>
          <p:nvPr>
            <p:ph type="body" idx="1"/>
          </p:nvPr>
        </p:nvSpPr>
        <p:spPr/>
        <p:txBody>
          <a:bodyPr/>
          <a:lstStyle/>
          <a:p>
            <a:pPr lvl="1"/>
            <a:r>
              <a:rPr lang="en-US" dirty="0"/>
              <a:t>Cost of Issuance</a:t>
            </a:r>
            <a:r>
              <a:rPr lang="en-US" i="0" u="none" dirty="0"/>
              <a:t>. Fees and expenses are greater than those customarily associated with a typical two party loan transaction, however, depending on the size of the loan, the borrower can often recoup these excess fees in interest savings over the first few years of the loan. Costs will vary based on the complexity and size of the transactions and will be more for public bond issues than </a:t>
            </a:r>
            <a:r>
              <a:rPr lang="en-US" i="0" u="none" dirty="0" smtClean="0"/>
              <a:t>for </a:t>
            </a:r>
            <a:r>
              <a:rPr lang="en-US" i="0" u="none" dirty="0"/>
              <a:t>private placements.  Costs range as follows:</a:t>
            </a:r>
          </a:p>
          <a:p>
            <a:pPr marL="803275" lvl="2" indent="-346075">
              <a:spcAft>
                <a:spcPts val="300"/>
              </a:spcAft>
            </a:pPr>
            <a:r>
              <a:rPr lang="en-US" dirty="0"/>
              <a:t>IDA fee:  Application fee plus ¼ to ½ of one percent of the loan amount plus annual monitoring fees;</a:t>
            </a:r>
          </a:p>
          <a:p>
            <a:pPr marL="803275" lvl="2" indent="-346075">
              <a:spcBef>
                <a:spcPct val="10000"/>
              </a:spcBef>
              <a:spcAft>
                <a:spcPts val="300"/>
              </a:spcAft>
            </a:pPr>
            <a:r>
              <a:rPr lang="en-US" dirty="0"/>
              <a:t>IDA Counsel fee: $4,000 to $10,000;</a:t>
            </a:r>
          </a:p>
          <a:p>
            <a:pPr marL="803275" lvl="2" indent="-346075">
              <a:spcBef>
                <a:spcPct val="10000"/>
              </a:spcBef>
              <a:spcAft>
                <a:spcPts val="300"/>
              </a:spcAft>
            </a:pPr>
            <a:r>
              <a:rPr lang="en-US" dirty="0"/>
              <a:t>Bond Counsel fee:  $7,500 to $15,000 for n</a:t>
            </a:r>
            <a:r>
              <a:rPr lang="en-US" dirty="0" smtClean="0"/>
              <a:t>ote issue </a:t>
            </a:r>
            <a:r>
              <a:rPr lang="en-US" dirty="0"/>
              <a:t>and $25,000 to $75,000 for bond issue; </a:t>
            </a:r>
            <a:endParaRPr lang="en-US" dirty="0" smtClean="0"/>
          </a:p>
          <a:p>
            <a:pPr marL="803275" lvl="2" indent="-346075">
              <a:spcBef>
                <a:spcPct val="10000"/>
              </a:spcBef>
              <a:spcAft>
                <a:spcPts val="300"/>
              </a:spcAft>
            </a:pPr>
            <a:r>
              <a:rPr lang="en-US" dirty="0"/>
              <a:t>Bank Counsel fee (private placements):  $7,000 to $15,000; </a:t>
            </a:r>
          </a:p>
          <a:p>
            <a:pPr marL="571500" lvl="2" indent="0">
              <a:spcBef>
                <a:spcPct val="10000"/>
              </a:spcBef>
              <a:buNone/>
            </a:pPr>
            <a:endParaRPr lang="en-US" dirty="0"/>
          </a:p>
        </p:txBody>
      </p:sp>
    </p:spTree>
  </p:cSld>
  <p:clrMapOvr>
    <a:masterClrMapping/>
  </p:clrMapOvr>
  <p:transition spd="med">
    <p:pull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5C149D2-280B-4440-8471-AA396BA78B05}" type="slidenum">
              <a:rPr lang="en-US"/>
              <a:pPr/>
              <a:t>31</a:t>
            </a:fld>
            <a:endParaRPr lang="en-US"/>
          </a:p>
        </p:txBody>
      </p:sp>
      <p:sp>
        <p:nvSpPr>
          <p:cNvPr id="5" name="Footer Placeholder 4"/>
          <p:cNvSpPr>
            <a:spLocks noGrp="1"/>
          </p:cNvSpPr>
          <p:nvPr>
            <p:ph type="ftr" sz="quarter" idx="11"/>
          </p:nvPr>
        </p:nvSpPr>
        <p:spPr>
          <a:xfrm>
            <a:off x="1981200" y="6553200"/>
            <a:ext cx="685800" cy="228600"/>
          </a:xfrm>
        </p:spPr>
        <p:txBody>
          <a:bodyPr/>
          <a:lstStyle/>
          <a:p>
            <a:r>
              <a:rPr lang="en-US" dirty="0" smtClean="0"/>
              <a:t>1699909</a:t>
            </a:r>
            <a:endParaRPr lang="en-US" dirty="0"/>
          </a:p>
        </p:txBody>
      </p:sp>
      <p:sp>
        <p:nvSpPr>
          <p:cNvPr id="46082" name="Rectangle 2"/>
          <p:cNvSpPr>
            <a:spLocks noGrp="1" noChangeArrowheads="1"/>
          </p:cNvSpPr>
          <p:nvPr>
            <p:ph type="title"/>
          </p:nvPr>
        </p:nvSpPr>
        <p:spPr>
          <a:noFill/>
          <a:ln/>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a:lstStyle/>
          <a:p>
            <a:pPr marL="568325" indent="-568325"/>
            <a:r>
              <a:rPr lang="en-US" dirty="0"/>
              <a:t>III.  Costs, Interest Rates and Flow of </a:t>
            </a:r>
            <a:r>
              <a:rPr lang="en-US" dirty="0" smtClean="0"/>
              <a:t>Funds </a:t>
            </a:r>
            <a:r>
              <a:rPr lang="en-US" sz="1600" i="1" dirty="0">
                <a:latin typeface="Arial" charset="0"/>
              </a:rPr>
              <a:t>(continued)</a:t>
            </a:r>
            <a:endParaRPr lang="en-US" sz="1600" dirty="0"/>
          </a:p>
        </p:txBody>
      </p:sp>
      <p:sp>
        <p:nvSpPr>
          <p:cNvPr id="46083" name="Rectangle 3"/>
          <p:cNvSpPr>
            <a:spLocks noGrp="1" noChangeArrowheads="1"/>
          </p:cNvSpPr>
          <p:nvPr>
            <p:ph type="body" idx="1"/>
          </p:nvPr>
        </p:nvSpPr>
        <p:spPr>
          <a:xfrm>
            <a:off x="1981200" y="1628775"/>
            <a:ext cx="6781800" cy="4543425"/>
          </a:xfrm>
        </p:spPr>
        <p:txBody>
          <a:bodyPr/>
          <a:lstStyle/>
          <a:p>
            <a:pPr marL="803275" lvl="2" indent="-346075">
              <a:spcBef>
                <a:spcPct val="10000"/>
              </a:spcBef>
              <a:spcAft>
                <a:spcPts val="300"/>
              </a:spcAft>
              <a:buAutoNum type="arabicPeriod" startAt="5"/>
            </a:pPr>
            <a:r>
              <a:rPr lang="en-US" dirty="0" smtClean="0"/>
              <a:t>Underwriter </a:t>
            </a:r>
            <a:r>
              <a:rPr lang="en-US" dirty="0"/>
              <a:t>counsel fees (public offerings):  $15,000 to $</a:t>
            </a:r>
            <a:r>
              <a:rPr lang="en-US" dirty="0" smtClean="0"/>
              <a:t>35,000;</a:t>
            </a:r>
          </a:p>
          <a:p>
            <a:pPr marL="803275" lvl="2" indent="-346075">
              <a:spcBef>
                <a:spcPct val="10000"/>
              </a:spcBef>
              <a:spcAft>
                <a:spcPts val="300"/>
              </a:spcAft>
              <a:buAutoNum type="arabicPeriod" startAt="5"/>
            </a:pPr>
            <a:r>
              <a:rPr lang="en-US" dirty="0" smtClean="0"/>
              <a:t>Borrower </a:t>
            </a:r>
            <a:r>
              <a:rPr lang="en-US" dirty="0"/>
              <a:t>counsel fees: </a:t>
            </a:r>
            <a:r>
              <a:rPr lang="en-US" dirty="0" smtClean="0"/>
              <a:t>$10,000 </a:t>
            </a:r>
            <a:r>
              <a:rPr lang="en-US" dirty="0"/>
              <a:t>to </a:t>
            </a:r>
            <a:r>
              <a:rPr lang="en-US" dirty="0" smtClean="0"/>
              <a:t>$30,000;</a:t>
            </a:r>
          </a:p>
          <a:p>
            <a:pPr marL="803275" lvl="2" indent="-346075">
              <a:spcBef>
                <a:spcPct val="10000"/>
              </a:spcBef>
              <a:spcAft>
                <a:spcPts val="300"/>
              </a:spcAft>
              <a:buAutoNum type="arabicPeriod" startAt="5"/>
            </a:pPr>
            <a:r>
              <a:rPr lang="en-US" dirty="0" smtClean="0"/>
              <a:t>Underwriter </a:t>
            </a:r>
            <a:r>
              <a:rPr lang="en-US" dirty="0"/>
              <a:t>fees (public offering</a:t>
            </a:r>
            <a:r>
              <a:rPr lang="en-US" dirty="0" smtClean="0"/>
              <a:t>);</a:t>
            </a:r>
          </a:p>
          <a:p>
            <a:pPr marL="803275" lvl="2" indent="-346075">
              <a:spcBef>
                <a:spcPct val="10000"/>
              </a:spcBef>
              <a:spcAft>
                <a:spcPts val="300"/>
              </a:spcAft>
              <a:buAutoNum type="arabicPeriod" startAt="5"/>
            </a:pPr>
            <a:r>
              <a:rPr lang="en-US" dirty="0" smtClean="0"/>
              <a:t>Credit </a:t>
            </a:r>
            <a:r>
              <a:rPr lang="en-US" dirty="0"/>
              <a:t>enhancement costs (public offerings</a:t>
            </a:r>
            <a:r>
              <a:rPr lang="en-US" dirty="0" smtClean="0"/>
              <a:t>);</a:t>
            </a:r>
          </a:p>
          <a:p>
            <a:pPr marL="803275" lvl="2" indent="-346075">
              <a:spcBef>
                <a:spcPct val="10000"/>
              </a:spcBef>
              <a:spcAft>
                <a:spcPts val="300"/>
              </a:spcAft>
              <a:buAutoNum type="arabicPeriod" startAt="5"/>
            </a:pPr>
            <a:r>
              <a:rPr lang="en-US" dirty="0" smtClean="0"/>
              <a:t>Other </a:t>
            </a:r>
            <a:r>
              <a:rPr lang="en-US" dirty="0"/>
              <a:t>normal costs such as title insurance, appraisals, environmental, etc</a:t>
            </a:r>
            <a:r>
              <a:rPr lang="en-US" dirty="0" smtClean="0"/>
              <a:t>.</a:t>
            </a:r>
            <a:endParaRPr lang="en-US" dirty="0"/>
          </a:p>
          <a:p>
            <a:pPr lvl="1" indent="-346075">
              <a:buNone/>
            </a:pPr>
            <a:r>
              <a:rPr lang="en-US" u="none" dirty="0" smtClean="0"/>
              <a:t>B.  </a:t>
            </a:r>
            <a:r>
              <a:rPr lang="en-US" dirty="0" smtClean="0"/>
              <a:t>Interest </a:t>
            </a:r>
            <a:r>
              <a:rPr lang="en-US" dirty="0"/>
              <a:t>Rates</a:t>
            </a:r>
            <a:r>
              <a:rPr lang="en-US" i="0" u="none" dirty="0"/>
              <a:t>.  Interest rates in tax exempt financing transactions can vary depending upon whether borrower elects to make a public bond offering or proceeds with a private placement of a note, typically with a bank. In either of such transactions, borrowers are normally able to elect between a variable or floating interest rate or a fixed rate. If a borrower elects a floating rate, it may have the option, subject to certain limitations, to enter into a swap agreement in order to hedge its interest rate risk.</a:t>
            </a:r>
            <a:r>
              <a:rPr lang="en-US" dirty="0"/>
              <a:t>  </a:t>
            </a:r>
          </a:p>
        </p:txBody>
      </p:sp>
    </p:spTree>
  </p:cSld>
  <p:clrMapOvr>
    <a:masterClrMapping/>
  </p:clrMapOvr>
  <p:transition spd="med">
    <p:pull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B3336F8-6A27-48A7-AB1D-8594AF04D077}" type="slidenum">
              <a:rPr lang="en-US"/>
              <a:pPr/>
              <a:t>32</a:t>
            </a:fld>
            <a:endParaRPr lang="en-US"/>
          </a:p>
        </p:txBody>
      </p:sp>
      <p:sp>
        <p:nvSpPr>
          <p:cNvPr id="5" name="Footer Placeholder 4"/>
          <p:cNvSpPr>
            <a:spLocks noGrp="1"/>
          </p:cNvSpPr>
          <p:nvPr>
            <p:ph type="ftr" sz="quarter" idx="11"/>
          </p:nvPr>
        </p:nvSpPr>
        <p:spPr>
          <a:xfrm>
            <a:off x="1981200" y="6553200"/>
            <a:ext cx="685800" cy="228600"/>
          </a:xfrm>
        </p:spPr>
        <p:txBody>
          <a:bodyPr/>
          <a:lstStyle/>
          <a:p>
            <a:r>
              <a:rPr lang="en-US" dirty="0" smtClean="0"/>
              <a:t>1699909</a:t>
            </a:r>
            <a:endParaRPr lang="en-US" dirty="0"/>
          </a:p>
        </p:txBody>
      </p:sp>
      <p:sp>
        <p:nvSpPr>
          <p:cNvPr id="48130" name="Rectangle 2"/>
          <p:cNvSpPr>
            <a:spLocks noGrp="1" noChangeArrowheads="1"/>
          </p:cNvSpPr>
          <p:nvPr>
            <p:ph type="title"/>
          </p:nvPr>
        </p:nvSpPr>
        <p:spPr>
          <a:noFill/>
          <a:ln/>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a:lstStyle/>
          <a:p>
            <a:r>
              <a:rPr lang="en-US"/>
              <a:t>IV.  Advantages</a:t>
            </a:r>
          </a:p>
        </p:txBody>
      </p:sp>
      <p:sp>
        <p:nvSpPr>
          <p:cNvPr id="48131" name="Rectangle 3"/>
          <p:cNvSpPr>
            <a:spLocks noGrp="1" noChangeArrowheads="1"/>
          </p:cNvSpPr>
          <p:nvPr>
            <p:ph type="body" idx="1"/>
          </p:nvPr>
        </p:nvSpPr>
        <p:spPr>
          <a:xfrm>
            <a:off x="1981200" y="1628775"/>
            <a:ext cx="6781800" cy="4543425"/>
          </a:xfrm>
        </p:spPr>
        <p:txBody>
          <a:bodyPr/>
          <a:lstStyle/>
          <a:p>
            <a:pPr indent="457200"/>
            <a:r>
              <a:rPr lang="en-US" dirty="0"/>
              <a:t>The primary advantage of tax exempt financing transactions is the reduced interest rates that a borrower can enjoy. As noted above, this advantage does, however, come at a fairly significant cost in terms of the cost of issuance.  Privately placed transactions are typically less expensive than the publicly offered bond transactions. As such, it has been our experience that borrowers typically will not enter into a tax exempt financing transaction unless they are borrowing more than $1,000,000. At </a:t>
            </a:r>
            <a:r>
              <a:rPr lang="en-US" dirty="0" smtClean="0"/>
              <a:t>that level</a:t>
            </a:r>
            <a:r>
              <a:rPr lang="en-US" dirty="0"/>
              <a:t>, they will prefer a private placement transaction over a public bond offering. Typically, a publicly offered bond transaction involves an issuance of more than $5,000,000 of debt. </a:t>
            </a:r>
          </a:p>
        </p:txBody>
      </p:sp>
    </p:spTree>
  </p:cSld>
  <p:clrMapOvr>
    <a:masterClrMapping/>
  </p:clrMapOvr>
  <p:transition spd="med">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B11DECD-7B82-4676-B65D-68117AC7ADF8}" type="slidenum">
              <a:rPr lang="en-US"/>
              <a:pPr/>
              <a:t>3</a:t>
            </a:fld>
            <a:endParaRPr lang="en-US"/>
          </a:p>
        </p:txBody>
      </p:sp>
      <p:sp>
        <p:nvSpPr>
          <p:cNvPr id="5" name="Footer Placeholder 4"/>
          <p:cNvSpPr>
            <a:spLocks noGrp="1"/>
          </p:cNvSpPr>
          <p:nvPr>
            <p:ph type="ftr" sz="quarter" idx="11"/>
          </p:nvPr>
        </p:nvSpPr>
        <p:spPr>
          <a:xfrm>
            <a:off x="1981200" y="6553200"/>
            <a:ext cx="685800" cy="228600"/>
          </a:xfrm>
        </p:spPr>
        <p:txBody>
          <a:bodyPr/>
          <a:lstStyle/>
          <a:p>
            <a:r>
              <a:rPr lang="en-US" dirty="0" smtClean="0"/>
              <a:t>1699909</a:t>
            </a:r>
            <a:endParaRPr lang="en-US" dirty="0"/>
          </a:p>
        </p:txBody>
      </p:sp>
      <p:sp>
        <p:nvSpPr>
          <p:cNvPr id="17412" name="Rectangle 4"/>
          <p:cNvSpPr>
            <a:spLocks noGrp="1" noChangeArrowheads="1"/>
          </p:cNvSpPr>
          <p:nvPr>
            <p:ph type="title"/>
          </p:nvPr>
        </p:nvSpPr>
        <p:spPr/>
        <p:txBody>
          <a:bodyPr/>
          <a:lstStyle/>
          <a:p>
            <a:r>
              <a:rPr lang="en-US"/>
              <a:t>I.  Description of Process </a:t>
            </a:r>
            <a:r>
              <a:rPr lang="en-US" sz="1600" i="1">
                <a:latin typeface="Arial" charset="0"/>
              </a:rPr>
              <a:t>(continued)</a:t>
            </a:r>
          </a:p>
        </p:txBody>
      </p:sp>
      <p:sp>
        <p:nvSpPr>
          <p:cNvPr id="17413" name="Rectangle 5"/>
          <p:cNvSpPr>
            <a:spLocks noGrp="1" noChangeArrowheads="1"/>
          </p:cNvSpPr>
          <p:nvPr>
            <p:ph type="body" idx="1"/>
          </p:nvPr>
        </p:nvSpPr>
        <p:spPr/>
        <p:txBody>
          <a:bodyPr/>
          <a:lstStyle/>
          <a:p>
            <a:pPr marL="803275" lvl="2" indent="-346075">
              <a:buNone/>
            </a:pPr>
            <a:endParaRPr lang="en-US" dirty="0" smtClean="0"/>
          </a:p>
          <a:p>
            <a:pPr marL="803275" lvl="2" indent="-346075">
              <a:buNone/>
            </a:pPr>
            <a:r>
              <a:rPr lang="en-US" dirty="0" smtClean="0"/>
              <a:t>3.  In </a:t>
            </a:r>
            <a:r>
              <a:rPr lang="en-US" dirty="0"/>
              <a:t>Pennsylvania, state law has enabled the creation of certain “constituted authorities” which have been established for the purpose of issuing bonds on behalf of a borrower engaging in a qualified transaction. These are:</a:t>
            </a:r>
          </a:p>
          <a:p>
            <a:pPr marL="1260475" lvl="4" indent="-346075"/>
            <a:r>
              <a:rPr lang="en-US" dirty="0"/>
              <a:t>Industrial development authorities;</a:t>
            </a:r>
          </a:p>
          <a:p>
            <a:pPr marL="1260475" lvl="4" indent="-346075"/>
            <a:r>
              <a:rPr lang="en-US" dirty="0"/>
              <a:t>Health authorities; and</a:t>
            </a:r>
          </a:p>
          <a:p>
            <a:pPr marL="1260475" lvl="4" indent="-346075"/>
            <a:r>
              <a:rPr lang="en-US" dirty="0"/>
              <a:t>Educational authorities</a:t>
            </a:r>
          </a:p>
        </p:txBody>
      </p:sp>
    </p:spTree>
  </p:cSld>
  <p:clrMapOvr>
    <a:masterClrMapping/>
  </p:clrMapOvr>
  <p:transition spd="med">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212A820-17E4-443D-9BC7-C19A02118AC1}" type="slidenum">
              <a:rPr lang="en-US"/>
              <a:pPr/>
              <a:t>4</a:t>
            </a:fld>
            <a:endParaRPr lang="en-US"/>
          </a:p>
        </p:txBody>
      </p:sp>
      <p:sp>
        <p:nvSpPr>
          <p:cNvPr id="5" name="Footer Placeholder 4"/>
          <p:cNvSpPr>
            <a:spLocks noGrp="1"/>
          </p:cNvSpPr>
          <p:nvPr>
            <p:ph type="ftr" sz="quarter" idx="11"/>
          </p:nvPr>
        </p:nvSpPr>
        <p:spPr>
          <a:xfrm>
            <a:off x="1981200" y="6553200"/>
            <a:ext cx="685800" cy="228600"/>
          </a:xfrm>
        </p:spPr>
        <p:txBody>
          <a:bodyPr/>
          <a:lstStyle/>
          <a:p>
            <a:r>
              <a:rPr lang="en-US" dirty="0" smtClean="0"/>
              <a:t>1699909</a:t>
            </a:r>
            <a:endParaRPr lang="en-US" dirty="0"/>
          </a:p>
        </p:txBody>
      </p:sp>
      <p:sp>
        <p:nvSpPr>
          <p:cNvPr id="18438" name="Rectangle 6"/>
          <p:cNvSpPr>
            <a:spLocks noGrp="1" noChangeArrowheads="1"/>
          </p:cNvSpPr>
          <p:nvPr>
            <p:ph type="title"/>
          </p:nvPr>
        </p:nvSpPr>
        <p:spPr/>
        <p:txBody>
          <a:bodyPr/>
          <a:lstStyle/>
          <a:p>
            <a:r>
              <a:rPr lang="en-US"/>
              <a:t>I.  Description of Process </a:t>
            </a:r>
            <a:r>
              <a:rPr lang="en-US" sz="1600" i="1">
                <a:latin typeface="Arial" charset="0"/>
              </a:rPr>
              <a:t>(continued)</a:t>
            </a:r>
          </a:p>
        </p:txBody>
      </p:sp>
      <p:sp>
        <p:nvSpPr>
          <p:cNvPr id="18439" name="Rectangle 7"/>
          <p:cNvSpPr>
            <a:spLocks noGrp="1" noChangeArrowheads="1"/>
          </p:cNvSpPr>
          <p:nvPr>
            <p:ph type="body" idx="1"/>
          </p:nvPr>
        </p:nvSpPr>
        <p:spPr/>
        <p:txBody>
          <a:bodyPr/>
          <a:lstStyle/>
          <a:p>
            <a:pPr lvl="1">
              <a:buFontTx/>
              <a:buAutoNum type="alphaUcPeriod" startAt="2"/>
            </a:pPr>
            <a:r>
              <a:rPr lang="en-US" dirty="0"/>
              <a:t>Eligibility</a:t>
            </a:r>
            <a:r>
              <a:rPr lang="en-US" i="0" u="none" dirty="0"/>
              <a:t>. Extensive tax analysis must be performed to determine whether the proposed borrower and its anticipated use of the proceeds meet the requirements of the Code pertaining to tax exempt transactions. The threshold factor is whether the borrowing entity operates for a purpose that qualifies for exempt treatment. The </a:t>
            </a:r>
            <a:r>
              <a:rPr lang="en-US" i="0" u="none" dirty="0" smtClean="0"/>
              <a:t>three </a:t>
            </a:r>
            <a:r>
              <a:rPr lang="en-US" i="0" u="none" dirty="0"/>
              <a:t>most popular forms of issue are for:</a:t>
            </a:r>
          </a:p>
          <a:p>
            <a:pPr marL="803275" lvl="2" indent="-346075"/>
            <a:r>
              <a:rPr lang="en-US" dirty="0"/>
              <a:t>Manufacturing; </a:t>
            </a:r>
          </a:p>
          <a:p>
            <a:pPr marL="803275" lvl="2" indent="-346075"/>
            <a:r>
              <a:rPr lang="en-US" dirty="0"/>
              <a:t>501(c)(3) charitable entities. - All property being financed must be owned by the 501(c)(3) entity; and</a:t>
            </a:r>
          </a:p>
          <a:p>
            <a:pPr marL="803275" lvl="2" indent="-346075"/>
            <a:r>
              <a:rPr lang="en-US" dirty="0"/>
              <a:t>Exempt Facility Bonds (e.g. water, sewer airports, solid waster, high speed rail).</a:t>
            </a:r>
          </a:p>
          <a:p>
            <a:pPr lvl="2"/>
            <a:endParaRPr lang="en-US" dirty="0"/>
          </a:p>
        </p:txBody>
      </p:sp>
    </p:spTree>
  </p:cSld>
  <p:clrMapOvr>
    <a:masterClrMapping/>
  </p:clrMapOvr>
  <p:transition spd="med">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97A60F7-BB8D-4941-9FBB-B9FBBA3B8107}" type="slidenum">
              <a:rPr lang="en-US"/>
              <a:pPr/>
              <a:t>5</a:t>
            </a:fld>
            <a:endParaRPr lang="en-US"/>
          </a:p>
        </p:txBody>
      </p:sp>
      <p:sp>
        <p:nvSpPr>
          <p:cNvPr id="5" name="Footer Placeholder 4"/>
          <p:cNvSpPr>
            <a:spLocks noGrp="1"/>
          </p:cNvSpPr>
          <p:nvPr>
            <p:ph type="ftr" sz="quarter" idx="11"/>
          </p:nvPr>
        </p:nvSpPr>
        <p:spPr>
          <a:xfrm>
            <a:off x="1981200" y="6553200"/>
            <a:ext cx="609600" cy="228600"/>
          </a:xfrm>
        </p:spPr>
        <p:txBody>
          <a:bodyPr/>
          <a:lstStyle/>
          <a:p>
            <a:r>
              <a:rPr lang="en-US" dirty="0" smtClean="0"/>
              <a:t>1699909</a:t>
            </a:r>
            <a:endParaRPr lang="en-US" dirty="0"/>
          </a:p>
        </p:txBody>
      </p:sp>
      <p:sp>
        <p:nvSpPr>
          <p:cNvPr id="19458" name="Rectangle 2"/>
          <p:cNvSpPr>
            <a:spLocks noGrp="1" noChangeArrowheads="1"/>
          </p:cNvSpPr>
          <p:nvPr>
            <p:ph type="title"/>
          </p:nvPr>
        </p:nvSpPr>
        <p:spPr/>
        <p:txBody>
          <a:bodyPr/>
          <a:lstStyle/>
          <a:p>
            <a:r>
              <a:rPr lang="en-US"/>
              <a:t>I.  Description of Process </a:t>
            </a:r>
            <a:r>
              <a:rPr lang="en-US" sz="1600" i="1">
                <a:latin typeface="Arial" charset="0"/>
              </a:rPr>
              <a:t>(continued)</a:t>
            </a:r>
          </a:p>
        </p:txBody>
      </p:sp>
      <p:sp>
        <p:nvSpPr>
          <p:cNvPr id="19459" name="Rectangle 3"/>
          <p:cNvSpPr>
            <a:spLocks noGrp="1" noChangeArrowheads="1"/>
          </p:cNvSpPr>
          <p:nvPr>
            <p:ph type="body" idx="1"/>
          </p:nvPr>
        </p:nvSpPr>
        <p:spPr/>
        <p:txBody>
          <a:bodyPr/>
          <a:lstStyle/>
          <a:p>
            <a:pPr lvl="1">
              <a:lnSpc>
                <a:spcPct val="80000"/>
              </a:lnSpc>
              <a:buFontTx/>
              <a:buAutoNum type="alphaUcPeriod" startAt="3"/>
            </a:pPr>
            <a:r>
              <a:rPr lang="en-US" dirty="0"/>
              <a:t>Selection of an Authority</a:t>
            </a:r>
            <a:r>
              <a:rPr lang="en-US" i="0" u="none" dirty="0"/>
              <a:t>.  </a:t>
            </a:r>
            <a:endParaRPr lang="en-US" i="0" u="none" dirty="0" smtClean="0"/>
          </a:p>
          <a:p>
            <a:pPr marL="114300" lvl="1" indent="0">
              <a:lnSpc>
                <a:spcPct val="80000"/>
              </a:lnSpc>
              <a:buNone/>
            </a:pPr>
            <a:endParaRPr lang="en-US" i="0" u="none" dirty="0"/>
          </a:p>
          <a:p>
            <a:pPr marL="114300" lvl="1" indent="0">
              <a:lnSpc>
                <a:spcPct val="80000"/>
              </a:lnSpc>
              <a:buNone/>
            </a:pPr>
            <a:r>
              <a:rPr lang="en-US" i="0" u="none" dirty="0" smtClean="0"/>
              <a:t>In </a:t>
            </a:r>
            <a:r>
              <a:rPr lang="en-US" i="0" u="none" dirty="0"/>
              <a:t>order to secure the federal and state tax exemption, the bonds must be issued through a "conduit" authority (e.g. state agency, county or city) (“Authority”), with individual state law determining which of these entities are permitted by statute to serve in this capacity. </a:t>
            </a:r>
            <a:endParaRPr lang="en-US" i="0" u="none" dirty="0" smtClean="0"/>
          </a:p>
          <a:p>
            <a:pPr marL="114300" lvl="1" indent="0">
              <a:lnSpc>
                <a:spcPct val="80000"/>
              </a:lnSpc>
              <a:buNone/>
            </a:pPr>
            <a:endParaRPr lang="en-US" i="0" u="none" dirty="0" smtClean="0"/>
          </a:p>
          <a:p>
            <a:pPr marL="114300" lvl="1" indent="0">
              <a:lnSpc>
                <a:spcPct val="80000"/>
              </a:lnSpc>
              <a:buNone/>
            </a:pPr>
            <a:r>
              <a:rPr lang="en-US" i="0" u="none" dirty="0" smtClean="0"/>
              <a:t>The </a:t>
            </a:r>
            <a:r>
              <a:rPr lang="en-US" i="0" u="none" dirty="0"/>
              <a:t>issuing Authority, in turn, enters into a “loan agreement” with the 501(c)(3) borrower setting out the terms for debt repayment. The Authority will also ensure that the financing is consistent with their policies, pass appropriate resolutions, hold the necessary public hearings, and generally oversee the “pricing” (i.e. sale) of the bonds</a:t>
            </a:r>
            <a:r>
              <a:rPr lang="en-US" i="0" u="none" dirty="0" smtClean="0"/>
              <a:t>.</a:t>
            </a:r>
          </a:p>
          <a:p>
            <a:pPr marL="114300" lvl="1" indent="0">
              <a:lnSpc>
                <a:spcPct val="80000"/>
              </a:lnSpc>
              <a:buNone/>
            </a:pPr>
            <a:endParaRPr lang="en-US" i="0" u="none" dirty="0"/>
          </a:p>
          <a:p>
            <a:pPr marL="114300" lvl="1" indent="0">
              <a:lnSpc>
                <a:spcPct val="80000"/>
              </a:lnSpc>
              <a:buNone/>
            </a:pPr>
            <a:r>
              <a:rPr lang="en-US" i="0" u="none" dirty="0"/>
              <a:t>Should be some “nexus” with the municipality which issues the bonds</a:t>
            </a:r>
          </a:p>
          <a:p>
            <a:pPr marL="114300" lvl="1" indent="0">
              <a:lnSpc>
                <a:spcPct val="80000"/>
              </a:lnSpc>
              <a:buNone/>
            </a:pPr>
            <a:endParaRPr lang="en-US" i="0" u="none" dirty="0" smtClean="0"/>
          </a:p>
          <a:p>
            <a:pPr marL="114300" lvl="1" indent="0">
              <a:lnSpc>
                <a:spcPct val="80000"/>
              </a:lnSpc>
              <a:buNone/>
            </a:pPr>
            <a:endParaRPr lang="en-US" i="0" u="none" dirty="0"/>
          </a:p>
          <a:p>
            <a:pPr lvl="1">
              <a:lnSpc>
                <a:spcPct val="80000"/>
              </a:lnSpc>
              <a:buFontTx/>
              <a:buNone/>
            </a:pPr>
            <a:endParaRPr lang="en-US" sz="1500" i="0" u="none" dirty="0"/>
          </a:p>
        </p:txBody>
      </p:sp>
    </p:spTree>
  </p:cSld>
  <p:clrMapOvr>
    <a:masterClrMapping/>
  </p:clrMapOvr>
  <p:transition spd="med">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5C4E130-233B-4E62-9659-989618441097}" type="slidenum">
              <a:rPr lang="en-US"/>
              <a:pPr/>
              <a:t>6</a:t>
            </a:fld>
            <a:endParaRPr lang="en-US"/>
          </a:p>
        </p:txBody>
      </p:sp>
      <p:sp>
        <p:nvSpPr>
          <p:cNvPr id="5" name="Footer Placeholder 4"/>
          <p:cNvSpPr>
            <a:spLocks noGrp="1"/>
          </p:cNvSpPr>
          <p:nvPr>
            <p:ph type="ftr" sz="quarter" idx="11"/>
          </p:nvPr>
        </p:nvSpPr>
        <p:spPr>
          <a:xfrm>
            <a:off x="1981200" y="6553200"/>
            <a:ext cx="609600" cy="228600"/>
          </a:xfrm>
        </p:spPr>
        <p:txBody>
          <a:bodyPr/>
          <a:lstStyle/>
          <a:p>
            <a:r>
              <a:rPr lang="en-US" dirty="0" smtClean="0"/>
              <a:t>1699909</a:t>
            </a:r>
            <a:endParaRPr lang="en-US" dirty="0"/>
          </a:p>
        </p:txBody>
      </p:sp>
      <p:sp>
        <p:nvSpPr>
          <p:cNvPr id="20482" name="Rectangle 2"/>
          <p:cNvSpPr>
            <a:spLocks noGrp="1" noChangeArrowheads="1"/>
          </p:cNvSpPr>
          <p:nvPr>
            <p:ph type="title"/>
          </p:nvPr>
        </p:nvSpPr>
        <p:spPr/>
        <p:txBody>
          <a:bodyPr/>
          <a:lstStyle/>
          <a:p>
            <a:r>
              <a:rPr lang="en-US"/>
              <a:t>I.  Description of Process </a:t>
            </a:r>
            <a:r>
              <a:rPr lang="en-US" sz="1600" i="1">
                <a:latin typeface="Arial" charset="0"/>
              </a:rPr>
              <a:t>(continued)</a:t>
            </a:r>
          </a:p>
        </p:txBody>
      </p:sp>
      <p:sp>
        <p:nvSpPr>
          <p:cNvPr id="20483" name="Rectangle 3"/>
          <p:cNvSpPr>
            <a:spLocks noGrp="1" noChangeArrowheads="1"/>
          </p:cNvSpPr>
          <p:nvPr>
            <p:ph type="body" idx="1"/>
          </p:nvPr>
        </p:nvSpPr>
        <p:spPr/>
        <p:txBody>
          <a:bodyPr/>
          <a:lstStyle/>
          <a:p>
            <a:pPr lvl="1">
              <a:buFontTx/>
              <a:buAutoNum type="alphaUcPeriod" startAt="4"/>
            </a:pPr>
            <a:endParaRPr lang="en-US" dirty="0" smtClean="0"/>
          </a:p>
          <a:p>
            <a:pPr lvl="1">
              <a:lnSpc>
                <a:spcPct val="80000"/>
              </a:lnSpc>
              <a:buFontTx/>
              <a:buNone/>
            </a:pPr>
            <a:endParaRPr lang="en-US" i="0" u="none" dirty="0"/>
          </a:p>
          <a:p>
            <a:pPr marL="118872">
              <a:lnSpc>
                <a:spcPct val="80000"/>
              </a:lnSpc>
              <a:spcBef>
                <a:spcPts val="600"/>
              </a:spcBef>
            </a:pPr>
            <a:r>
              <a:rPr lang="en-US" i="0" u="none" dirty="0"/>
              <a:t>In order for a bank to be able to deduct interest allocable to a private placement financing, the note or bond being issued must be a “qualified tax-exempt obligation” as defined in Section 265(b)(3) of the Code. In order to meet this requirement, the Authority can issue not more than $</a:t>
            </a:r>
            <a:r>
              <a:rPr lang="en-US" i="0" u="none" dirty="0" smtClean="0"/>
              <a:t>10,000,000 </a:t>
            </a:r>
            <a:r>
              <a:rPr lang="en-US" i="0" u="none" dirty="0"/>
              <a:t>of such debt in any given calendar year.</a:t>
            </a:r>
          </a:p>
          <a:p>
            <a:pPr marL="114300" lvl="1" indent="0">
              <a:buNone/>
            </a:pPr>
            <a:endParaRPr lang="en-US" dirty="0"/>
          </a:p>
          <a:p>
            <a:pPr lvl="1">
              <a:buFontTx/>
              <a:buAutoNum type="alphaUcPeriod" startAt="4"/>
            </a:pPr>
            <a:r>
              <a:rPr lang="en-US" dirty="0" smtClean="0"/>
              <a:t>Sizing </a:t>
            </a:r>
            <a:r>
              <a:rPr lang="en-US" dirty="0"/>
              <a:t>- Use of Proceeds</a:t>
            </a:r>
            <a:r>
              <a:rPr lang="en-US" i="0" u="none" dirty="0"/>
              <a:t>. Proceeds must be used for limited purposes and only </a:t>
            </a:r>
            <a:r>
              <a:rPr lang="en-US" i="0" u="none" dirty="0" smtClean="0"/>
              <a:t>2% of the bond proceeds </a:t>
            </a:r>
            <a:r>
              <a:rPr lang="en-US" i="0" u="none" dirty="0"/>
              <a:t>may be used for </a:t>
            </a:r>
            <a:r>
              <a:rPr lang="en-US" i="0" u="none" dirty="0" smtClean="0"/>
              <a:t>costs of issuance.  In </a:t>
            </a:r>
            <a:r>
              <a:rPr lang="en-US" i="0" u="none" dirty="0"/>
              <a:t>charitable entity financings, all of the proceeds must be used for nonsectarian purposes.</a:t>
            </a:r>
            <a:r>
              <a:rPr lang="en-US" i="0" dirty="0"/>
              <a:t>  </a:t>
            </a:r>
          </a:p>
        </p:txBody>
      </p:sp>
    </p:spTree>
  </p:cSld>
  <p:clrMapOvr>
    <a:masterClrMapping/>
  </p:clrMapOvr>
  <p:transition spd="med">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071ED9D-D46C-4382-85B0-6CBB8EAA899D}" type="slidenum">
              <a:rPr lang="en-US"/>
              <a:pPr/>
              <a:t>7</a:t>
            </a:fld>
            <a:endParaRPr lang="en-US"/>
          </a:p>
        </p:txBody>
      </p:sp>
      <p:sp>
        <p:nvSpPr>
          <p:cNvPr id="5" name="Footer Placeholder 4"/>
          <p:cNvSpPr>
            <a:spLocks noGrp="1"/>
          </p:cNvSpPr>
          <p:nvPr>
            <p:ph type="ftr" sz="quarter" idx="11"/>
          </p:nvPr>
        </p:nvSpPr>
        <p:spPr>
          <a:xfrm>
            <a:off x="1981200" y="6553200"/>
            <a:ext cx="685800" cy="228600"/>
          </a:xfrm>
        </p:spPr>
        <p:txBody>
          <a:bodyPr/>
          <a:lstStyle/>
          <a:p>
            <a:r>
              <a:rPr lang="en-US" dirty="0" smtClean="0"/>
              <a:t>1699909</a:t>
            </a:r>
            <a:endParaRPr lang="en-US" dirty="0"/>
          </a:p>
        </p:txBody>
      </p:sp>
      <p:sp>
        <p:nvSpPr>
          <p:cNvPr id="21506" name="Rectangle 2"/>
          <p:cNvSpPr>
            <a:spLocks noGrp="1" noChangeArrowheads="1"/>
          </p:cNvSpPr>
          <p:nvPr>
            <p:ph type="title"/>
          </p:nvPr>
        </p:nvSpPr>
        <p:spPr/>
        <p:txBody>
          <a:bodyPr/>
          <a:lstStyle/>
          <a:p>
            <a:r>
              <a:rPr lang="en-US" dirty="0"/>
              <a:t>I.  Description of Process </a:t>
            </a:r>
            <a:r>
              <a:rPr lang="en-US" sz="1600" i="1" dirty="0">
                <a:latin typeface="Arial" charset="0"/>
              </a:rPr>
              <a:t>(continued)</a:t>
            </a:r>
          </a:p>
        </p:txBody>
      </p:sp>
      <p:sp>
        <p:nvSpPr>
          <p:cNvPr id="21507" name="Rectangle 3"/>
          <p:cNvSpPr>
            <a:spLocks noGrp="1" noChangeArrowheads="1"/>
          </p:cNvSpPr>
          <p:nvPr>
            <p:ph type="body" idx="1"/>
          </p:nvPr>
        </p:nvSpPr>
        <p:spPr/>
        <p:txBody>
          <a:bodyPr/>
          <a:lstStyle/>
          <a:p>
            <a:pPr marL="457200" lvl="2" indent="-347472">
              <a:buNone/>
            </a:pPr>
            <a:endParaRPr lang="en-US" sz="1400" dirty="0" smtClean="0"/>
          </a:p>
          <a:p>
            <a:pPr marL="457200" lvl="2" indent="-347472">
              <a:buNone/>
            </a:pPr>
            <a:r>
              <a:rPr lang="en-US" sz="1400" dirty="0" smtClean="0"/>
              <a:t>E.  </a:t>
            </a:r>
            <a:r>
              <a:rPr lang="en-US" u="sng" dirty="0" smtClean="0"/>
              <a:t>Declaration </a:t>
            </a:r>
            <a:r>
              <a:rPr lang="en-US" u="sng" dirty="0"/>
              <a:t>of Official Intent</a:t>
            </a:r>
            <a:r>
              <a:rPr lang="en-US" dirty="0"/>
              <a:t>. In order for a </a:t>
            </a:r>
            <a:r>
              <a:rPr lang="en-US" dirty="0" smtClean="0"/>
              <a:t>borrower </a:t>
            </a:r>
            <a:r>
              <a:rPr lang="en-US" dirty="0"/>
              <a:t>to reimburse itself for costs that it incurs in advance of the date of the debt offering, it must enact a Declaration of Official Intent that complies with the requirements of the Code.  Typically, a Declaration of Official Intent is adopted in the same manner as a board resolution. In general, a Declaration of Official Intent must have the following attributes:  </a:t>
            </a:r>
          </a:p>
          <a:p>
            <a:pPr marL="803275" lvl="2" indent="-346075"/>
            <a:r>
              <a:rPr lang="en-US" dirty="0" smtClean="0"/>
              <a:t>	it </a:t>
            </a:r>
            <a:r>
              <a:rPr lang="en-US" dirty="0"/>
              <a:t>must be in reasonable form; </a:t>
            </a:r>
          </a:p>
          <a:p>
            <a:pPr marL="803275" lvl="2" indent="-346075">
              <a:buFont typeface="+mj-lt"/>
              <a:buAutoNum type="arabicPeriod"/>
            </a:pPr>
            <a:r>
              <a:rPr lang="en-US" dirty="0"/>
              <a:t>it must contain a declaration of intent to reimburse costs incurred with regard to certain expenditures, as well as a general functional description of the property to which the reimbursement relates; </a:t>
            </a:r>
          </a:p>
        </p:txBody>
      </p:sp>
    </p:spTree>
  </p:cSld>
  <p:clrMapOvr>
    <a:masterClrMapping/>
  </p:clrMapOvr>
  <p:transition spd="med">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Description of Process </a:t>
            </a:r>
            <a:r>
              <a:rPr lang="en-US" sz="1600" i="1" dirty="0">
                <a:latin typeface="Arial" charset="0"/>
              </a:rPr>
              <a:t>(continued)</a:t>
            </a:r>
            <a:endParaRPr lang="en-US" dirty="0"/>
          </a:p>
        </p:txBody>
      </p:sp>
      <p:sp>
        <p:nvSpPr>
          <p:cNvPr id="3" name="Content Placeholder 2"/>
          <p:cNvSpPr>
            <a:spLocks noGrp="1"/>
          </p:cNvSpPr>
          <p:nvPr>
            <p:ph idx="1"/>
          </p:nvPr>
        </p:nvSpPr>
        <p:spPr/>
        <p:txBody>
          <a:bodyPr/>
          <a:lstStyle/>
          <a:p>
            <a:pPr marL="803275" lvl="2" indent="-346075">
              <a:buNone/>
            </a:pPr>
            <a:r>
              <a:rPr lang="en-US" dirty="0" smtClean="0"/>
              <a:t>3.	it </a:t>
            </a:r>
            <a:r>
              <a:rPr lang="en-US" dirty="0"/>
              <a:t>must indicate the reasonably necessary maximum principal amount of debt to be issued for reimbursement; and </a:t>
            </a:r>
            <a:endParaRPr lang="en-US" dirty="0" smtClean="0"/>
          </a:p>
          <a:p>
            <a:pPr marL="803275" lvl="2" indent="-346075">
              <a:buNone/>
            </a:pPr>
            <a:r>
              <a:rPr lang="en-US" dirty="0" smtClean="0"/>
              <a:t>4.	as </a:t>
            </a:r>
            <a:r>
              <a:rPr lang="en-US" dirty="0"/>
              <a:t>of the date of declaration, the borrower must reasonably expect to reimburse the expenditures with the proceeds of a tax-exempt borrowing.  </a:t>
            </a:r>
          </a:p>
          <a:p>
            <a:r>
              <a:rPr lang="en-US" dirty="0"/>
              <a:t>The Declaration of Official Intent must be </a:t>
            </a:r>
            <a:r>
              <a:rPr lang="en-US" dirty="0" smtClean="0"/>
              <a:t>adopted not </a:t>
            </a:r>
            <a:r>
              <a:rPr lang="en-US" dirty="0"/>
              <a:t>later than 60 days after the date of payment of the original expenditure. There is a special exception set forth in the Code for certain preliminary expenditures. Such expenditures can include architectural, engineering, surveying, soil testing, and similar costs that are incurred prior to the commencement of construction or rehabilitation of a project. While such expenditures can be incurred without regard to when the Declaration of Official Intent is adopted, they cannot exceed 20% of the ultimate debt issuance. </a:t>
            </a:r>
          </a:p>
          <a:p>
            <a:endParaRPr lang="en-US" dirty="0"/>
          </a:p>
        </p:txBody>
      </p:sp>
      <p:sp>
        <p:nvSpPr>
          <p:cNvPr id="4" name="Slide Number Placeholder 3"/>
          <p:cNvSpPr>
            <a:spLocks noGrp="1"/>
          </p:cNvSpPr>
          <p:nvPr>
            <p:ph type="sldNum" sz="quarter" idx="10"/>
          </p:nvPr>
        </p:nvSpPr>
        <p:spPr/>
        <p:txBody>
          <a:bodyPr/>
          <a:lstStyle/>
          <a:p>
            <a:fld id="{E32ADCA2-78D5-4789-92A7-7342B92F6E20}" type="slidenum">
              <a:rPr lang="en-US" smtClean="0"/>
              <a:pPr/>
              <a:t>8</a:t>
            </a:fld>
            <a:endParaRPr lang="en-US"/>
          </a:p>
        </p:txBody>
      </p:sp>
      <p:sp>
        <p:nvSpPr>
          <p:cNvPr id="5" name="Footer Placeholder 4"/>
          <p:cNvSpPr>
            <a:spLocks noGrp="1"/>
          </p:cNvSpPr>
          <p:nvPr>
            <p:ph type="ftr" sz="quarter" idx="11"/>
          </p:nvPr>
        </p:nvSpPr>
        <p:spPr>
          <a:xfrm>
            <a:off x="1981200" y="6553200"/>
            <a:ext cx="685800" cy="228600"/>
          </a:xfrm>
        </p:spPr>
        <p:txBody>
          <a:bodyPr/>
          <a:lstStyle/>
          <a:p>
            <a:r>
              <a:rPr lang="en-US" dirty="0" smtClean="0"/>
              <a:t>1699909</a:t>
            </a:r>
            <a:endParaRPr lang="en-US" dirty="0"/>
          </a:p>
        </p:txBody>
      </p:sp>
    </p:spTree>
    <p:extLst>
      <p:ext uri="{BB962C8B-B14F-4D97-AF65-F5344CB8AC3E}">
        <p14:creationId xmlns:p14="http://schemas.microsoft.com/office/powerpoint/2010/main" xmlns="" val="739101023"/>
      </p:ext>
    </p:extLst>
  </p:cSld>
  <p:clrMapOvr>
    <a:masterClrMapping/>
  </p:clrMapOvr>
  <p:transition spd="med">
    <p:pull dir="r"/>
  </p:transition>
  <p:timing>
    <p:tnLst>
      <p:par>
        <p:cTn id="1" dur="indefinite" restart="never" nodeType="tmRoot"/>
      </p:par>
    </p:tnLst>
  </p:timing>
</p:sld>
</file>

<file path=ppt/theme/theme1.xml><?xml version="1.0" encoding="utf-8"?>
<a:theme xmlns:a="http://schemas.openxmlformats.org/drawingml/2006/main" name="PPT Template">
  <a:themeElements>
    <a:clrScheme name="">
      <a:dk1>
        <a:srgbClr val="003554"/>
      </a:dk1>
      <a:lt1>
        <a:srgbClr val="FFFFFF"/>
      </a:lt1>
      <a:dk2>
        <a:srgbClr val="003554"/>
      </a:dk2>
      <a:lt2>
        <a:srgbClr val="808080"/>
      </a:lt2>
      <a:accent1>
        <a:srgbClr val="003554"/>
      </a:accent1>
      <a:accent2>
        <a:srgbClr val="8DB1C7"/>
      </a:accent2>
      <a:accent3>
        <a:srgbClr val="FFFFFF"/>
      </a:accent3>
      <a:accent4>
        <a:srgbClr val="002C46"/>
      </a:accent4>
      <a:accent5>
        <a:srgbClr val="AAAEB3"/>
      </a:accent5>
      <a:accent6>
        <a:srgbClr val="7FA0B4"/>
      </a:accent6>
      <a:hlink>
        <a:srgbClr val="0000FF"/>
      </a:hlink>
      <a:folHlink>
        <a:srgbClr val="660066"/>
      </a:folHlink>
    </a:clrScheme>
    <a:fontScheme name="PPT Template">
      <a:majorFont>
        <a:latin typeface="Impact"/>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PT Template 1">
        <a:dk1>
          <a:srgbClr val="000000"/>
        </a:dk1>
        <a:lt1>
          <a:srgbClr val="FFFFFF"/>
        </a:lt1>
        <a:dk2>
          <a:srgbClr val="396F39"/>
        </a:dk2>
        <a:lt2>
          <a:srgbClr val="FFCC00"/>
        </a:lt2>
        <a:accent1>
          <a:srgbClr val="009900"/>
        </a:accent1>
        <a:accent2>
          <a:srgbClr val="CC9900"/>
        </a:accent2>
        <a:accent3>
          <a:srgbClr val="AEBBAE"/>
        </a:accent3>
        <a:accent4>
          <a:srgbClr val="DADADA"/>
        </a:accent4>
        <a:accent5>
          <a:srgbClr val="AACAAA"/>
        </a:accent5>
        <a:accent6>
          <a:srgbClr val="B98A00"/>
        </a:accent6>
        <a:hlink>
          <a:srgbClr val="FF3300"/>
        </a:hlink>
        <a:folHlink>
          <a:srgbClr val="663300"/>
        </a:folHlink>
      </a:clrScheme>
      <a:clrMap bg1="dk2" tx1="lt1" bg2="dk1" tx2="lt2" accent1="accent1" accent2="accent2" accent3="accent3" accent4="accent4" accent5="accent5" accent6="accent6" hlink="hlink" folHlink="folHlink"/>
    </a:extraClrScheme>
    <a:extraClrScheme>
      <a:clrScheme name="PPT Template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clrMap bg1="lt1" tx1="dk1" bg2="lt2" tx2="dk2" accent1="accent1" accent2="accent2" accent3="accent3" accent4="accent4" accent5="accent5" accent6="accent6" hlink="hlink" folHlink="folHlink"/>
    </a:extraClrScheme>
    <a:extraClrScheme>
      <a:clrScheme name="PPT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PPT Template 4">
        <a:dk1>
          <a:srgbClr val="000000"/>
        </a:dk1>
        <a:lt1>
          <a:srgbClr val="FFFFFF"/>
        </a:lt1>
        <a:dk2>
          <a:srgbClr val="FF0000"/>
        </a:dk2>
        <a:lt2>
          <a:srgbClr val="800000"/>
        </a:lt2>
        <a:accent1>
          <a:srgbClr val="008000"/>
        </a:accent1>
        <a:accent2>
          <a:srgbClr val="FF9900"/>
        </a:accent2>
        <a:accent3>
          <a:srgbClr val="FFFFFF"/>
        </a:accent3>
        <a:accent4>
          <a:srgbClr val="000000"/>
        </a:accent4>
        <a:accent5>
          <a:srgbClr val="AAC0AA"/>
        </a:accent5>
        <a:accent6>
          <a:srgbClr val="E78A00"/>
        </a:accent6>
        <a:hlink>
          <a:srgbClr val="CC33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Template</Template>
  <TotalTime>0</TotalTime>
  <Words>3422</Words>
  <Application>Microsoft Office PowerPoint</Application>
  <PresentationFormat>On-screen Show (4:3)</PresentationFormat>
  <Paragraphs>238</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PPT Template</vt:lpstr>
      <vt:lpstr>CHESTER COUNTY ECONOMIC DEVELOPMENT COUNCIL   October 26, 2012  The Anatomy of a Tax Exempt Financing</vt:lpstr>
      <vt:lpstr>The Anatomy of a Tax Exempt Financing</vt:lpstr>
      <vt:lpstr>I.  Description of Process</vt:lpstr>
      <vt:lpstr>I.  Description of Process (continued)</vt:lpstr>
      <vt:lpstr>I.  Description of Process (continued)</vt:lpstr>
      <vt:lpstr>I.  Description of Process (continued)</vt:lpstr>
      <vt:lpstr>I.  Description of Process (continued)</vt:lpstr>
      <vt:lpstr>I.  Description of Process (continued)</vt:lpstr>
      <vt:lpstr>I.  Description of Process (continued)</vt:lpstr>
      <vt:lpstr>I.  Description of Process (continued)</vt:lpstr>
      <vt:lpstr>I.  Description of Process (continued)</vt:lpstr>
      <vt:lpstr>I.  Description of Process (continued)</vt:lpstr>
      <vt:lpstr>I.  Description of Process (continued)</vt:lpstr>
      <vt:lpstr>I.  Description of Process (continued)</vt:lpstr>
      <vt:lpstr>I.  Description of Process (continued)</vt:lpstr>
      <vt:lpstr>II.  IRS Code Limitation and Requirements</vt:lpstr>
      <vt:lpstr>II.  IRS Code Limitation and Requirements (continued)</vt:lpstr>
      <vt:lpstr>II.  IRS Code Limitation and Requirements (continued)</vt:lpstr>
      <vt:lpstr>II.  IRS Code Limitation and Requirements (continued)</vt:lpstr>
      <vt:lpstr>II.  IRS Code Limitation and Requirements (continued)</vt:lpstr>
      <vt:lpstr>II.  IRS Code Limitation and Requirements (continued)</vt:lpstr>
      <vt:lpstr>II.  IRS Code Limitation and Requirements (continued)</vt:lpstr>
      <vt:lpstr>II.  IRS Code Limitation and Requirements (continued)</vt:lpstr>
      <vt:lpstr>II.  IRS Code Limitation and Requirements (continued)</vt:lpstr>
      <vt:lpstr>II.  IRS Code Limitation and Requirements (continued)</vt:lpstr>
      <vt:lpstr>II.  IRS Code Limitation and Requirements (continued)</vt:lpstr>
      <vt:lpstr>II.  IRS Code Limitation and Requirements (continued)</vt:lpstr>
      <vt:lpstr>II.  IRS Code Limitation and Requirements (continued)</vt:lpstr>
      <vt:lpstr>II.  IRS Code Limitation and Requirements (continued)</vt:lpstr>
      <vt:lpstr>II.  IRS Code Limitation and Requirements (continued)</vt:lpstr>
      <vt:lpstr>III.  Costs, Interest Rates and Flow of Funds</vt:lpstr>
      <vt:lpstr>III.  Costs, Interest Rates and Flow of Funds (continued)</vt:lpstr>
      <vt:lpstr>IV.  Advantages</vt:lpstr>
    </vt:vector>
  </TitlesOfParts>
  <Company>Stradley Ronon Stevens &amp; Young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STRADLEY</dc:creator>
  <cp:lastModifiedBy>Your User Name</cp:lastModifiedBy>
  <cp:revision>80</cp:revision>
  <dcterms:created xsi:type="dcterms:W3CDTF">2009-05-01T13:43:46Z</dcterms:created>
  <dcterms:modified xsi:type="dcterms:W3CDTF">2012-10-25T17:38:16Z</dcterms:modified>
</cp:coreProperties>
</file>